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0ED2D1-23AA-4FF0-BC21-D5DD7EC8392D}" v="1632" dt="2021-11-22T19:46:50.229"/>
    <p1510:client id="{D03754B1-D8DF-4FED-92E6-14B5C9A991DE}" v="2061" dt="2021-11-23T19:35:28.169"/>
    <p1510:client id="{D1E66D36-CB45-4169-953B-C18939AEE557}" v="2637" dt="2021-11-23T17:46:48.179"/>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2" autoAdjust="0"/>
    <p:restoredTop sz="94660"/>
  </p:normalViewPr>
  <p:slideViewPr>
    <p:cSldViewPr snapToGrid="0">
      <p:cViewPr varScale="1">
        <p:scale>
          <a:sx n="89" d="100"/>
          <a:sy n="89" d="100"/>
        </p:scale>
        <p:origin x="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11/23/2021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7780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877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11/23/2021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2522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dirty="0"/>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126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11/23/2021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5210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dirty="0"/>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30594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dirty="0"/>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8808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36360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33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dirty="0"/>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11/23/2021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9916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dirty="0"/>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34068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a:t>
            </a:r>
          </a:p>
          <a:p>
            <a:pPr lvl="7"/>
            <a:r>
              <a:rPr lang="en-US" dirty="0"/>
              <a:t>Eight</a:t>
            </a:r>
          </a:p>
          <a:p>
            <a:pPr lvl="8"/>
            <a:r>
              <a:rPr lang="en-US" dirty="0"/>
              <a:t>nine</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11/23/2021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6685442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747351" y="65867"/>
            <a:ext cx="3657600" cy="454617"/>
          </a:xfrm>
        </p:spPr>
        <p:txBody>
          <a:bodyPr>
            <a:normAutofit/>
          </a:bodyPr>
          <a:lstStyle/>
          <a:p>
            <a:r>
              <a:rPr lang="ru-RU" sz="2000" b="1" dirty="0">
                <a:latin typeface="Corbel"/>
                <a:cs typeface="Calibri Light"/>
              </a:rPr>
              <a:t> </a:t>
            </a:r>
            <a:r>
              <a:rPr lang="ru-RU" sz="2000" dirty="0">
                <a:solidFill>
                  <a:schemeClr val="tx2"/>
                </a:solidFill>
                <a:latin typeface="Corbel"/>
                <a:cs typeface="Calibri Light"/>
              </a:rPr>
              <a:t>  MБОУ "Школа №</a:t>
            </a:r>
            <a:r>
              <a:rPr lang="ru-RU" dirty="0">
                <a:solidFill>
                  <a:schemeClr val="tx2"/>
                </a:solidFill>
                <a:latin typeface="Corbel"/>
                <a:cs typeface="Calibri Light"/>
              </a:rPr>
              <a:t>5</a:t>
            </a:r>
            <a:r>
              <a:rPr lang="ru-RU" sz="2000" dirty="0">
                <a:solidFill>
                  <a:schemeClr val="tx2"/>
                </a:solidFill>
                <a:latin typeface="Corbel"/>
                <a:cs typeface="Calibri Light"/>
              </a:rPr>
              <a:t>"</a:t>
            </a:r>
          </a:p>
        </p:txBody>
      </p:sp>
      <p:sp>
        <p:nvSpPr>
          <p:cNvPr id="3" name="Подзаголовок 2"/>
          <p:cNvSpPr>
            <a:spLocks noGrp="1"/>
          </p:cNvSpPr>
          <p:nvPr>
            <p:ph idx="1"/>
          </p:nvPr>
        </p:nvSpPr>
        <p:spPr>
          <a:xfrm>
            <a:off x="77195" y="3707969"/>
            <a:ext cx="5943601" cy="956160"/>
          </a:xfrm>
        </p:spPr>
        <p:txBody>
          <a:bodyPr vert="horz" lIns="91440" tIns="45720" rIns="91440" bIns="45720" rtlCol="0" anchor="t">
            <a:normAutofit fontScale="70000" lnSpcReduction="20000"/>
          </a:bodyPr>
          <a:lstStyle/>
          <a:p>
            <a:pPr marL="0" indent="0" algn="ctr">
              <a:buNone/>
            </a:pPr>
            <a:br>
              <a:rPr lang="ru-RU" sz="3600" b="1" cap="all" dirty="0">
                <a:ea typeface="+mn-lt"/>
                <a:cs typeface="+mn-lt"/>
              </a:rPr>
            </a:br>
            <a:endParaRPr lang="ru-RU" sz="6000" b="1" cap="all">
              <a:ea typeface="+mn-lt"/>
              <a:cs typeface="+mn-lt"/>
            </a:endParaRPr>
          </a:p>
        </p:txBody>
      </p:sp>
      <p:sp>
        <p:nvSpPr>
          <p:cNvPr id="5" name="Текст 4">
            <a:extLst>
              <a:ext uri="{FF2B5EF4-FFF2-40B4-BE49-F238E27FC236}">
                <a16:creationId xmlns:a16="http://schemas.microsoft.com/office/drawing/2014/main" id="{107C90C1-A536-46D8-93E1-E0A4B90CCA30}"/>
              </a:ext>
            </a:extLst>
          </p:cNvPr>
          <p:cNvSpPr>
            <a:spLocks noGrp="1"/>
          </p:cNvSpPr>
          <p:nvPr>
            <p:ph type="body" sz="half" idx="2"/>
          </p:nvPr>
        </p:nvSpPr>
        <p:spPr>
          <a:xfrm>
            <a:off x="3429994" y="5851901"/>
            <a:ext cx="3902990" cy="451030"/>
          </a:xfrm>
        </p:spPr>
        <p:txBody>
          <a:bodyPr>
            <a:normAutofit/>
          </a:bodyPr>
          <a:lstStyle/>
          <a:p>
            <a:r>
              <a:rPr lang="ru-RU" sz="1800" dirty="0">
                <a:latin typeface="Corbel"/>
              </a:rPr>
              <a:t>г. Дзержинск 2021 год</a:t>
            </a:r>
          </a:p>
        </p:txBody>
      </p:sp>
      <p:sp>
        <p:nvSpPr>
          <p:cNvPr id="4" name="TextBox 3">
            <a:extLst>
              <a:ext uri="{FF2B5EF4-FFF2-40B4-BE49-F238E27FC236}">
                <a16:creationId xmlns:a16="http://schemas.microsoft.com/office/drawing/2014/main" id="{304B7AB7-DFAA-47B1-8F08-D9742FD07B8C}"/>
              </a:ext>
            </a:extLst>
          </p:cNvPr>
          <p:cNvSpPr txBox="1"/>
          <p:nvPr/>
        </p:nvSpPr>
        <p:spPr>
          <a:xfrm>
            <a:off x="7100807" y="3510365"/>
            <a:ext cx="495170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ru-RU" sz="2000" b="1" cap="all" dirty="0">
                <a:latin typeface="Corbel"/>
                <a:ea typeface="+mn-lt"/>
                <a:cs typeface="+mn-lt"/>
              </a:rPr>
              <a:t>.</a:t>
            </a:r>
            <a:br>
              <a:rPr lang="ru-RU" sz="2000" b="1" cap="all" dirty="0">
                <a:solidFill>
                  <a:schemeClr val="accent1"/>
                </a:solidFill>
                <a:cs typeface="Calibri"/>
              </a:rPr>
            </a:br>
            <a:r>
              <a:rPr lang="ru-RU" sz="2000" b="1" cap="all" dirty="0">
                <a:solidFill>
                  <a:schemeClr val="tx2"/>
                </a:solidFill>
                <a:latin typeface="Corbel"/>
                <a:cs typeface="Calibri"/>
              </a:rPr>
              <a:t>Выполнила: </a:t>
            </a:r>
            <a:r>
              <a:rPr lang="ru-RU" sz="2000" b="1" cap="all" dirty="0" err="1">
                <a:solidFill>
                  <a:schemeClr val="tx2"/>
                </a:solidFill>
                <a:latin typeface="Corbel"/>
                <a:cs typeface="Calibri"/>
              </a:rPr>
              <a:t>КАшарова</a:t>
            </a:r>
            <a:r>
              <a:rPr lang="ru-RU" sz="2000" b="1" cap="all" dirty="0">
                <a:solidFill>
                  <a:schemeClr val="tx2"/>
                </a:solidFill>
                <a:latin typeface="Corbel"/>
                <a:cs typeface="Calibri"/>
              </a:rPr>
              <a:t> </a:t>
            </a:r>
            <a:r>
              <a:rPr lang="ru-RU" sz="2000" b="1" cap="all" dirty="0" err="1">
                <a:solidFill>
                  <a:schemeClr val="tx2"/>
                </a:solidFill>
                <a:latin typeface="Corbel"/>
                <a:cs typeface="Calibri"/>
              </a:rPr>
              <a:t>карина</a:t>
            </a:r>
            <a:r>
              <a:rPr lang="ru-RU" sz="2000" b="1" cap="all" dirty="0">
                <a:solidFill>
                  <a:schemeClr val="tx2"/>
                </a:solidFill>
                <a:latin typeface="Corbel"/>
                <a:cs typeface="Calibri"/>
              </a:rPr>
              <a:t> ученица 8 а класса</a:t>
            </a:r>
            <a:br>
              <a:rPr lang="ru-RU" sz="2000" b="1" cap="all" dirty="0">
                <a:solidFill>
                  <a:schemeClr val="tx2"/>
                </a:solidFill>
                <a:cs typeface="Calibri"/>
              </a:rPr>
            </a:br>
            <a:r>
              <a:rPr lang="ru-RU" sz="2000" b="1" cap="all" dirty="0">
                <a:solidFill>
                  <a:schemeClr val="tx2"/>
                </a:solidFill>
                <a:latin typeface="Corbel"/>
                <a:cs typeface="Calibri"/>
              </a:rPr>
              <a:t>Руководитель: </a:t>
            </a:r>
            <a:r>
              <a:rPr lang="ru-RU" sz="2000" b="1" cap="all" dirty="0" err="1">
                <a:solidFill>
                  <a:schemeClr val="tx2"/>
                </a:solidFill>
                <a:latin typeface="Corbel"/>
                <a:cs typeface="Calibri"/>
              </a:rPr>
              <a:t>шулимова</a:t>
            </a:r>
            <a:r>
              <a:rPr lang="ru-RU" sz="2000" b="1" cap="all" dirty="0">
                <a:solidFill>
                  <a:schemeClr val="tx2"/>
                </a:solidFill>
                <a:latin typeface="Corbel"/>
                <a:cs typeface="Calibri"/>
              </a:rPr>
              <a:t> </a:t>
            </a:r>
            <a:r>
              <a:rPr lang="ru-RU" sz="2000" b="1" cap="all" dirty="0" err="1">
                <a:solidFill>
                  <a:schemeClr val="tx2"/>
                </a:solidFill>
                <a:latin typeface="Corbel"/>
                <a:cs typeface="Calibri"/>
              </a:rPr>
              <a:t>л.а</a:t>
            </a:r>
            <a:r>
              <a:rPr lang="ru-RU" sz="2000" b="1" cap="all" dirty="0">
                <a:solidFill>
                  <a:schemeClr val="tx2"/>
                </a:solidFill>
                <a:latin typeface="Corbel"/>
                <a:cs typeface="Calibri"/>
              </a:rPr>
              <a:t>.</a:t>
            </a:r>
            <a:endParaRPr lang="ru-RU" b="1" dirty="0">
              <a:solidFill>
                <a:schemeClr val="tx2"/>
              </a:solidFill>
              <a:latin typeface="Corbel"/>
            </a:endParaRPr>
          </a:p>
          <a:p>
            <a:pPr algn="l"/>
            <a:endParaRPr lang="ru-RU" b="1" dirty="0">
              <a:cs typeface="Calibri"/>
            </a:endParaRPr>
          </a:p>
        </p:txBody>
      </p:sp>
      <p:sp>
        <p:nvSpPr>
          <p:cNvPr id="6" name="TextBox 5">
            <a:extLst>
              <a:ext uri="{FF2B5EF4-FFF2-40B4-BE49-F238E27FC236}">
                <a16:creationId xmlns:a16="http://schemas.microsoft.com/office/drawing/2014/main" id="{608E929C-B5F8-4A17-B157-074AB41C9039}"/>
              </a:ext>
            </a:extLst>
          </p:cNvPr>
          <p:cNvSpPr txBox="1"/>
          <p:nvPr/>
        </p:nvSpPr>
        <p:spPr>
          <a:xfrm>
            <a:off x="3264975" y="669008"/>
            <a:ext cx="58428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000" b="1" cap="all" dirty="0">
                <a:latin typeface="Corbel"/>
                <a:cs typeface="Calibri"/>
              </a:rPr>
              <a:t>"Изготовление изделия в технике декоративно-прикладного творчества"</a:t>
            </a:r>
            <a:br>
              <a:rPr lang="ru-RU" sz="2000" b="1" cap="all" dirty="0">
                <a:cs typeface="Calibri"/>
              </a:rPr>
            </a:br>
            <a:endParaRPr lang="ru-RU" sz="2000" b="1" cap="all" dirty="0">
              <a:latin typeface="Corbel"/>
              <a:cs typeface="Calibri"/>
            </a:endParaRPr>
          </a:p>
        </p:txBody>
      </p:sp>
      <p:sp>
        <p:nvSpPr>
          <p:cNvPr id="7" name="TextBox 6">
            <a:extLst>
              <a:ext uri="{FF2B5EF4-FFF2-40B4-BE49-F238E27FC236}">
                <a16:creationId xmlns:a16="http://schemas.microsoft.com/office/drawing/2014/main" id="{4CA15025-3757-4CF1-9015-661DD791C192}"/>
              </a:ext>
            </a:extLst>
          </p:cNvPr>
          <p:cNvSpPr txBox="1"/>
          <p:nvPr/>
        </p:nvSpPr>
        <p:spPr>
          <a:xfrm>
            <a:off x="604433" y="1715144"/>
            <a:ext cx="406055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r>
              <a:rPr lang="ru-RU" sz="2000" b="1" cap="all" dirty="0">
                <a:solidFill>
                  <a:schemeClr val="accent1"/>
                </a:solidFill>
                <a:cs typeface="Calibri"/>
              </a:rPr>
            </a:br>
            <a:endParaRPr lang="ru-RU" sz="2000" cap="all">
              <a:solidFill>
                <a:srgbClr val="FFFFFF"/>
              </a:solidFill>
              <a:cs typeface="Calibri"/>
            </a:endParaRPr>
          </a:p>
          <a:p>
            <a:pPr algn="l"/>
            <a:endParaRPr lang="ru-RU" b="1" dirty="0">
              <a:cs typeface="Calibri"/>
            </a:endParaRPr>
          </a:p>
        </p:txBody>
      </p:sp>
      <p:sp>
        <p:nvSpPr>
          <p:cNvPr id="8" name="TextBox 7">
            <a:extLst>
              <a:ext uri="{FF2B5EF4-FFF2-40B4-BE49-F238E27FC236}">
                <a16:creationId xmlns:a16="http://schemas.microsoft.com/office/drawing/2014/main" id="{2E38841A-D1ED-4AA1-BC6A-BC5264868706}"/>
              </a:ext>
            </a:extLst>
          </p:cNvPr>
          <p:cNvSpPr txBox="1"/>
          <p:nvPr/>
        </p:nvSpPr>
        <p:spPr>
          <a:xfrm>
            <a:off x="6015926" y="1792635"/>
            <a:ext cx="5946181"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000" cap="all" dirty="0">
                <a:solidFill>
                  <a:schemeClr val="accent2"/>
                </a:solidFill>
                <a:latin typeface="Corbel"/>
                <a:cs typeface="Calibri"/>
              </a:rPr>
              <a:t>Способность творчества есть великий дар природы, акт творчества в душе творящей есть великое таинство, минута творчества есть минута великого священнодействия.</a:t>
            </a:r>
            <a:br>
              <a:rPr lang="ru-RU" sz="2000" cap="all" dirty="0">
                <a:solidFill>
                  <a:schemeClr val="accent2"/>
                </a:solidFill>
                <a:cs typeface="Calibri"/>
              </a:rPr>
            </a:br>
            <a:r>
              <a:rPr lang="ru-RU" sz="2000" cap="all" dirty="0">
                <a:solidFill>
                  <a:schemeClr val="accent2"/>
                </a:solidFill>
                <a:latin typeface="Corbel"/>
                <a:cs typeface="Calibri"/>
              </a:rPr>
              <a:t>                                                                   </a:t>
            </a:r>
            <a:r>
              <a:rPr lang="ru-RU" sz="2000" cap="all" dirty="0" err="1">
                <a:solidFill>
                  <a:schemeClr val="accent2"/>
                </a:solidFill>
                <a:latin typeface="Corbel"/>
                <a:cs typeface="Calibri"/>
              </a:rPr>
              <a:t>В.белинский</a:t>
            </a:r>
          </a:p>
          <a:p>
            <a:pPr algn="r"/>
            <a:endParaRPr lang="ru-RU" sz="2000" cap="all" dirty="0">
              <a:cs typeface="Calibri"/>
            </a:endParaRPr>
          </a:p>
          <a:p>
            <a:pPr algn="l"/>
            <a:endParaRPr lang="ru-RU" b="1" dirty="0">
              <a:cs typeface="Calibri"/>
            </a:endParaRPr>
          </a:p>
        </p:txBody>
      </p:sp>
      <p:pic>
        <p:nvPicPr>
          <p:cNvPr id="9" name="Рисунок 9" descr="Изображение выглядит как человек, внутренний, ночь, темный&#10;&#10;Автоматически созданное описание">
            <a:extLst>
              <a:ext uri="{FF2B5EF4-FFF2-40B4-BE49-F238E27FC236}">
                <a16:creationId xmlns:a16="http://schemas.microsoft.com/office/drawing/2014/main" id="{9F753B77-A595-4C52-BC6A-31DF0ADB58BB}"/>
              </a:ext>
            </a:extLst>
          </p:cNvPr>
          <p:cNvPicPr>
            <a:picLocks noChangeAspect="1"/>
          </p:cNvPicPr>
          <p:nvPr/>
        </p:nvPicPr>
        <p:blipFill>
          <a:blip r:embed="rId2"/>
          <a:stretch>
            <a:fillRect/>
          </a:stretch>
        </p:blipFill>
        <p:spPr>
          <a:xfrm>
            <a:off x="759417" y="1532231"/>
            <a:ext cx="2678623" cy="3586894"/>
          </a:xfrm>
          <a:prstGeom prst="rect">
            <a:avLst/>
          </a:prstGeom>
        </p:spPr>
      </p:pic>
    </p:spTree>
    <p:extLst>
      <p:ext uri="{BB962C8B-B14F-4D97-AF65-F5344CB8AC3E}">
        <p14:creationId xmlns:p14="http://schemas.microsoft.com/office/powerpoint/2010/main" val="13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26E9D-26F8-4313-A730-84F049347734}"/>
              </a:ext>
            </a:extLst>
          </p:cNvPr>
          <p:cNvSpPr>
            <a:spLocks noGrp="1"/>
          </p:cNvSpPr>
          <p:nvPr>
            <p:ph type="title"/>
          </p:nvPr>
        </p:nvSpPr>
        <p:spPr/>
        <p:txBody>
          <a:bodyPr/>
          <a:lstStyle/>
          <a:p>
            <a:pPr algn="ctr"/>
            <a:r>
              <a:rPr lang="ru-RU" sz="3600" b="1">
                <a:latin typeface="Corbel"/>
              </a:rPr>
              <a:t>Банк</a:t>
            </a:r>
            <a:r>
              <a:rPr lang="ru-RU" sz="3600">
                <a:latin typeface="Corbel"/>
              </a:rPr>
              <a:t> </a:t>
            </a:r>
            <a:r>
              <a:rPr lang="ru-RU" sz="3600" b="1">
                <a:latin typeface="Corbel"/>
              </a:rPr>
              <a:t>идей</a:t>
            </a:r>
            <a:endParaRPr lang="ru-RU" b="1"/>
          </a:p>
        </p:txBody>
      </p:sp>
      <p:sp>
        <p:nvSpPr>
          <p:cNvPr id="3" name="TextBox 2">
            <a:extLst>
              <a:ext uri="{FF2B5EF4-FFF2-40B4-BE49-F238E27FC236}">
                <a16:creationId xmlns:a16="http://schemas.microsoft.com/office/drawing/2014/main" id="{7639ABEB-BA70-4722-A23F-1AC15AC0563B}"/>
              </a:ext>
            </a:extLst>
          </p:cNvPr>
          <p:cNvSpPr txBox="1"/>
          <p:nvPr/>
        </p:nvSpPr>
        <p:spPr>
          <a:xfrm>
            <a:off x="1728062" y="2800026"/>
            <a:ext cx="921373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3200" b="1" dirty="0">
                <a:latin typeface="Corbel"/>
              </a:rPr>
              <a:t>Вывод:</a:t>
            </a:r>
            <a:r>
              <a:rPr lang="ru-RU" sz="3200" dirty="0">
                <a:latin typeface="Corbel"/>
              </a:rPr>
              <a:t> </a:t>
            </a:r>
            <a:r>
              <a:rPr lang="ru-RU" sz="3200" b="1" dirty="0">
                <a:latin typeface="Corbel"/>
              </a:rPr>
              <a:t>Я выбираю 2 вариант, так как хочу как-то отличиться от всех работ которые есть как минимум в интернете. К тому же это </a:t>
            </a:r>
            <a:r>
              <a:rPr lang="ru-RU" sz="3200" b="1">
                <a:latin typeface="Corbel"/>
              </a:rPr>
              <a:t>интереснее.</a:t>
            </a:r>
            <a:endParaRPr lang="ru-RU" sz="3200" b="1" dirty="0">
              <a:latin typeface="Corbel"/>
            </a:endParaRPr>
          </a:p>
        </p:txBody>
      </p:sp>
    </p:spTree>
    <p:extLst>
      <p:ext uri="{BB962C8B-B14F-4D97-AF65-F5344CB8AC3E}">
        <p14:creationId xmlns:p14="http://schemas.microsoft.com/office/powerpoint/2010/main" val="2304728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6B38D4-3444-4EC6-BFCA-CDCC0A71DB82}"/>
              </a:ext>
            </a:extLst>
          </p:cNvPr>
          <p:cNvSpPr>
            <a:spLocks noGrp="1"/>
          </p:cNvSpPr>
          <p:nvPr>
            <p:ph type="title"/>
          </p:nvPr>
        </p:nvSpPr>
        <p:spPr>
          <a:xfrm>
            <a:off x="575894" y="729658"/>
            <a:ext cx="11029616" cy="807519"/>
          </a:xfrm>
        </p:spPr>
        <p:txBody>
          <a:bodyPr>
            <a:normAutofit/>
          </a:bodyPr>
          <a:lstStyle/>
          <a:p>
            <a:pPr algn="ctr"/>
            <a:r>
              <a:rPr lang="ru-RU" sz="3200" b="1">
                <a:latin typeface="Corbel"/>
              </a:rPr>
              <a:t>Разработка лучшей идеи</a:t>
            </a: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A5340C8A-63EC-49E1-93CB-3FCCDFD2407E}"/>
              </a:ext>
            </a:extLst>
          </p:cNvPr>
          <p:cNvPicPr>
            <a:picLocks noChangeAspect="1"/>
          </p:cNvPicPr>
          <p:nvPr/>
        </p:nvPicPr>
        <p:blipFill>
          <a:blip r:embed="rId2"/>
          <a:stretch>
            <a:fillRect/>
          </a:stretch>
        </p:blipFill>
        <p:spPr>
          <a:xfrm>
            <a:off x="4466094" y="2628800"/>
            <a:ext cx="2743200" cy="3434366"/>
          </a:xfrm>
          <a:prstGeom prst="rect">
            <a:avLst/>
          </a:prstGeom>
        </p:spPr>
      </p:pic>
      <p:cxnSp>
        <p:nvCxnSpPr>
          <p:cNvPr id="6" name="Прямая со стрелкой 5">
            <a:extLst>
              <a:ext uri="{FF2B5EF4-FFF2-40B4-BE49-F238E27FC236}">
                <a16:creationId xmlns:a16="http://schemas.microsoft.com/office/drawing/2014/main" id="{5C563BF0-DB7E-44FD-952F-E692F4143139}"/>
              </a:ext>
            </a:extLst>
          </p:cNvPr>
          <p:cNvCxnSpPr/>
          <p:nvPr/>
        </p:nvCxnSpPr>
        <p:spPr>
          <a:xfrm>
            <a:off x="3030726" y="3230911"/>
            <a:ext cx="1740975" cy="52694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Овал 6">
            <a:extLst>
              <a:ext uri="{FF2B5EF4-FFF2-40B4-BE49-F238E27FC236}">
                <a16:creationId xmlns:a16="http://schemas.microsoft.com/office/drawing/2014/main" id="{1A360498-5DEA-4C6A-9A2C-9FA628EB6C81}"/>
              </a:ext>
            </a:extLst>
          </p:cNvPr>
          <p:cNvSpPr/>
          <p:nvPr/>
        </p:nvSpPr>
        <p:spPr>
          <a:xfrm>
            <a:off x="8430108" y="4200364"/>
            <a:ext cx="3241728" cy="94281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dirty="0">
                <a:latin typeface="Corbel"/>
              </a:rPr>
              <a:t>Заготовка-рисунок под стеклом</a:t>
            </a:r>
          </a:p>
        </p:txBody>
      </p:sp>
      <p:cxnSp>
        <p:nvCxnSpPr>
          <p:cNvPr id="8" name="Прямая со стрелкой 7">
            <a:extLst>
              <a:ext uri="{FF2B5EF4-FFF2-40B4-BE49-F238E27FC236}">
                <a16:creationId xmlns:a16="http://schemas.microsoft.com/office/drawing/2014/main" id="{C9E13355-6410-4CD1-B013-8CA9C5C8586E}"/>
              </a:ext>
            </a:extLst>
          </p:cNvPr>
          <p:cNvCxnSpPr/>
          <p:nvPr/>
        </p:nvCxnSpPr>
        <p:spPr>
          <a:xfrm flipH="1">
            <a:off x="7020571" y="4691948"/>
            <a:ext cx="1397431" cy="242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Овал 8">
            <a:extLst>
              <a:ext uri="{FF2B5EF4-FFF2-40B4-BE49-F238E27FC236}">
                <a16:creationId xmlns:a16="http://schemas.microsoft.com/office/drawing/2014/main" id="{2683A6A0-8137-43E7-A270-EE7EB796A15E}"/>
              </a:ext>
            </a:extLst>
          </p:cNvPr>
          <p:cNvSpPr/>
          <p:nvPr/>
        </p:nvSpPr>
        <p:spPr>
          <a:xfrm>
            <a:off x="346773" y="2910452"/>
            <a:ext cx="3241728" cy="91698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dirty="0">
                <a:latin typeface="Corbel"/>
              </a:rPr>
              <a:t>Сам витраж на внешней стороне стекла</a:t>
            </a:r>
          </a:p>
        </p:txBody>
      </p:sp>
    </p:spTree>
    <p:extLst>
      <p:ext uri="{BB962C8B-B14F-4D97-AF65-F5344CB8AC3E}">
        <p14:creationId xmlns:p14="http://schemas.microsoft.com/office/powerpoint/2010/main" val="2628789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CCC7E6-C86E-43F7-9B00-8815099D6D50}"/>
              </a:ext>
            </a:extLst>
          </p:cNvPr>
          <p:cNvSpPr>
            <a:spLocks noGrp="1"/>
          </p:cNvSpPr>
          <p:nvPr>
            <p:ph type="title"/>
          </p:nvPr>
        </p:nvSpPr>
        <p:spPr>
          <a:xfrm>
            <a:off x="581192" y="702156"/>
            <a:ext cx="11029616" cy="820072"/>
          </a:xfrm>
        </p:spPr>
        <p:txBody>
          <a:bodyPr/>
          <a:lstStyle/>
          <a:p>
            <a:pPr algn="ctr"/>
            <a:r>
              <a:rPr lang="ru-RU" sz="3600" dirty="0">
                <a:latin typeface="Corbel"/>
              </a:rPr>
              <a:t>Исследование историческая справка</a:t>
            </a:r>
            <a:endParaRPr lang="ru-RU" dirty="0"/>
          </a:p>
        </p:txBody>
      </p:sp>
      <p:sp>
        <p:nvSpPr>
          <p:cNvPr id="3" name="Объект 2">
            <a:extLst>
              <a:ext uri="{FF2B5EF4-FFF2-40B4-BE49-F238E27FC236}">
                <a16:creationId xmlns:a16="http://schemas.microsoft.com/office/drawing/2014/main" id="{84F44E3D-7E4F-4937-8A2A-4DB7C389B500}"/>
              </a:ext>
            </a:extLst>
          </p:cNvPr>
          <p:cNvSpPr>
            <a:spLocks noGrp="1"/>
          </p:cNvSpPr>
          <p:nvPr>
            <p:ph idx="1"/>
          </p:nvPr>
        </p:nvSpPr>
        <p:spPr>
          <a:xfrm>
            <a:off x="581192" y="2180496"/>
            <a:ext cx="8214090" cy="3678303"/>
          </a:xfrm>
        </p:spPr>
        <p:txBody>
          <a:bodyPr vert="horz" lIns="91440" tIns="45720" rIns="91440" bIns="45720" rtlCol="0" anchor="ctr">
            <a:noAutofit/>
          </a:bodyPr>
          <a:lstStyle/>
          <a:p>
            <a:pPr marL="0" indent="0">
              <a:buNone/>
            </a:pPr>
            <a:r>
              <a:rPr lang="ru-RU" sz="2000" b="1" dirty="0">
                <a:latin typeface="Corbel"/>
                <a:ea typeface="+mn-lt"/>
                <a:cs typeface="+mn-lt"/>
              </a:rPr>
              <a:t>Витраж</a:t>
            </a:r>
            <a:r>
              <a:rPr lang="ru-RU" sz="2000" dirty="0">
                <a:latin typeface="Corbel"/>
                <a:ea typeface="+mn-lt"/>
                <a:cs typeface="+mn-lt"/>
              </a:rPr>
              <a:t> (фр. </a:t>
            </a:r>
            <a:r>
              <a:rPr lang="ru-RU" sz="2000" dirty="0" err="1">
                <a:latin typeface="Corbel"/>
                <a:ea typeface="+mn-lt"/>
                <a:cs typeface="+mn-lt"/>
              </a:rPr>
              <a:t>vitre</a:t>
            </a:r>
            <a:r>
              <a:rPr lang="ru-RU" sz="2000" dirty="0">
                <a:latin typeface="Corbel"/>
                <a:ea typeface="+mn-lt"/>
                <a:cs typeface="+mn-lt"/>
              </a:rPr>
              <a:t> — оконное стекло, от лат. </a:t>
            </a:r>
            <a:r>
              <a:rPr lang="ru-RU" sz="2000" dirty="0" err="1">
                <a:latin typeface="Corbel"/>
                <a:ea typeface="+mn-lt"/>
                <a:cs typeface="+mn-lt"/>
              </a:rPr>
              <a:t>vitrum</a:t>
            </a:r>
            <a:r>
              <a:rPr lang="ru-RU" sz="2000" dirty="0">
                <a:latin typeface="Corbel"/>
                <a:ea typeface="+mn-lt"/>
                <a:cs typeface="+mn-lt"/>
              </a:rPr>
              <a:t> — стекло) – одно из самых красивейших видов монументально-декоративного и декоративно - прикладного искусства. Истоки появления стекла восходят к временам Древнего Египта IV тыс. до н.э. Стекловидной глазурью покрывали изделия из глины и дерева. Первый витраж был мозаичного типа: пластины одноцветного или бесцветного стекла, скреплялись между собой свинцовым мягким профилем, спаянным оловом.</a:t>
            </a:r>
            <a:endParaRPr lang="ru-RU" sz="2000">
              <a:latin typeface="Corbel"/>
            </a:endParaRPr>
          </a:p>
        </p:txBody>
      </p:sp>
      <p:pic>
        <p:nvPicPr>
          <p:cNvPr id="4" name="Рисунок 4" descr="Изображение выглядит как окно, здание, арка&#10;&#10;Автоматически созданное описание">
            <a:extLst>
              <a:ext uri="{FF2B5EF4-FFF2-40B4-BE49-F238E27FC236}">
                <a16:creationId xmlns:a16="http://schemas.microsoft.com/office/drawing/2014/main" id="{5E2A9585-9684-404D-9395-25BEBFAB4B1F}"/>
              </a:ext>
            </a:extLst>
          </p:cNvPr>
          <p:cNvPicPr>
            <a:picLocks noChangeAspect="1"/>
          </p:cNvPicPr>
          <p:nvPr/>
        </p:nvPicPr>
        <p:blipFill>
          <a:blip r:embed="rId2"/>
          <a:stretch>
            <a:fillRect/>
          </a:stretch>
        </p:blipFill>
        <p:spPr>
          <a:xfrm>
            <a:off x="8883112" y="2141809"/>
            <a:ext cx="2898183" cy="3982146"/>
          </a:xfrm>
          <a:prstGeom prst="rect">
            <a:avLst/>
          </a:prstGeom>
        </p:spPr>
      </p:pic>
    </p:spTree>
    <p:extLst>
      <p:ext uri="{BB962C8B-B14F-4D97-AF65-F5344CB8AC3E}">
        <p14:creationId xmlns:p14="http://schemas.microsoft.com/office/powerpoint/2010/main" val="608111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F876AB-CC69-47A1-9FE5-F70CC9B27B9B}"/>
              </a:ext>
            </a:extLst>
          </p:cNvPr>
          <p:cNvSpPr>
            <a:spLocks noGrp="1"/>
          </p:cNvSpPr>
          <p:nvPr>
            <p:ph type="title"/>
          </p:nvPr>
        </p:nvSpPr>
        <p:spPr/>
        <p:txBody>
          <a:bodyPr/>
          <a:lstStyle/>
          <a:p>
            <a:pPr algn="ctr"/>
            <a:r>
              <a:rPr lang="ru-RU" sz="3200" b="1" dirty="0">
                <a:latin typeface="Corbel"/>
              </a:rPr>
              <a:t>материалы для изготовления</a:t>
            </a:r>
            <a:endParaRPr lang="ru-RU" dirty="0"/>
          </a:p>
        </p:txBody>
      </p:sp>
      <p:sp>
        <p:nvSpPr>
          <p:cNvPr id="3" name="Объект 2">
            <a:extLst>
              <a:ext uri="{FF2B5EF4-FFF2-40B4-BE49-F238E27FC236}">
                <a16:creationId xmlns:a16="http://schemas.microsoft.com/office/drawing/2014/main" id="{9112232E-1B19-4564-94B8-C2F03AF0F0A7}"/>
              </a:ext>
            </a:extLst>
          </p:cNvPr>
          <p:cNvSpPr>
            <a:spLocks noGrp="1"/>
          </p:cNvSpPr>
          <p:nvPr>
            <p:ph idx="1"/>
          </p:nvPr>
        </p:nvSpPr>
        <p:spPr>
          <a:xfrm>
            <a:off x="400378" y="3239546"/>
            <a:ext cx="6857988" cy="2916304"/>
          </a:xfrm>
        </p:spPr>
        <p:txBody>
          <a:bodyPr>
            <a:normAutofit fontScale="92500" lnSpcReduction="10000"/>
          </a:bodyPr>
          <a:lstStyle/>
          <a:p>
            <a:pPr marL="0" indent="0">
              <a:buNone/>
            </a:pPr>
            <a:r>
              <a:rPr lang="ru-RU" sz="2000" b="1" dirty="0">
                <a:latin typeface="Corbel"/>
              </a:rPr>
              <a:t>1. Витражные краски</a:t>
            </a:r>
            <a:endParaRPr lang="ru-RU" dirty="0"/>
          </a:p>
          <a:p>
            <a:pPr marL="0" indent="0">
              <a:buNone/>
            </a:pPr>
            <a:r>
              <a:rPr lang="ru-RU" sz="2000" b="1" dirty="0">
                <a:latin typeface="Corbel"/>
              </a:rPr>
              <a:t>2. Бесцветный лак</a:t>
            </a:r>
          </a:p>
          <a:p>
            <a:pPr marL="0" indent="0">
              <a:buNone/>
            </a:pPr>
            <a:r>
              <a:rPr lang="ru-RU" sz="2000" b="1" dirty="0">
                <a:latin typeface="Corbel"/>
              </a:rPr>
              <a:t>3. Кисточки</a:t>
            </a:r>
          </a:p>
          <a:p>
            <a:pPr marL="0" indent="0">
              <a:buNone/>
            </a:pPr>
            <a:r>
              <a:rPr lang="ru-RU" sz="2000" b="1" dirty="0">
                <a:latin typeface="Corbel"/>
              </a:rPr>
              <a:t>4. Контур</a:t>
            </a:r>
          </a:p>
          <a:p>
            <a:pPr marL="0" indent="0">
              <a:buNone/>
            </a:pPr>
            <a:r>
              <a:rPr lang="ru-RU" sz="2000" b="1" dirty="0">
                <a:latin typeface="Corbel"/>
              </a:rPr>
              <a:t>5. Жидкость для снятия лака или очиститель стёкол</a:t>
            </a:r>
          </a:p>
          <a:p>
            <a:pPr marL="0" indent="0">
              <a:buNone/>
            </a:pPr>
            <a:r>
              <a:rPr lang="ru-RU" sz="2000" b="1" dirty="0">
                <a:latin typeface="Corbel"/>
              </a:rPr>
              <a:t>6. Стекло</a:t>
            </a:r>
          </a:p>
          <a:p>
            <a:pPr marL="0" indent="0">
              <a:buNone/>
            </a:pPr>
            <a:r>
              <a:rPr lang="ru-RU" sz="2000" b="1" dirty="0">
                <a:latin typeface="Corbel"/>
                <a:ea typeface="+mn-lt"/>
                <a:cs typeface="+mn-lt"/>
              </a:rPr>
              <a:t>7. Ватные палочки и диски</a:t>
            </a:r>
            <a:endParaRPr lang="ru-RU" sz="2000" b="1" dirty="0">
              <a:latin typeface="Corbel"/>
            </a:endParaRPr>
          </a:p>
          <a:p>
            <a:pPr marL="0" indent="0">
              <a:buNone/>
            </a:pPr>
            <a:endParaRPr lang="ru-RU" sz="2000" b="1" dirty="0">
              <a:latin typeface="Corbel"/>
            </a:endParaRPr>
          </a:p>
          <a:p>
            <a:pPr marL="305435" indent="-305435"/>
            <a:endParaRPr lang="ru-RU" sz="2000" b="1" dirty="0">
              <a:latin typeface="Corbel"/>
            </a:endParaRPr>
          </a:p>
          <a:p>
            <a:pPr marL="305435" indent="-305435"/>
            <a:endParaRPr lang="ru-RU" sz="2000" b="1" dirty="0">
              <a:latin typeface="Corbel"/>
            </a:endParaRPr>
          </a:p>
          <a:p>
            <a:pPr marL="305435" indent="-305435"/>
            <a:endParaRPr lang="ru-RU" sz="2000" b="1" dirty="0">
              <a:latin typeface="Corbel"/>
            </a:endParaRPr>
          </a:p>
          <a:p>
            <a:pPr marL="305435" indent="-305435"/>
            <a:endParaRPr lang="ru-RU" sz="2000" b="1" dirty="0">
              <a:latin typeface="Corbel"/>
            </a:endParaRPr>
          </a:p>
        </p:txBody>
      </p:sp>
      <p:pic>
        <p:nvPicPr>
          <p:cNvPr id="4" name="Рисунок 4" descr="Изображение выглядит как текст, внутренний, разнообразие&#10;&#10;Автоматически созданное описание">
            <a:extLst>
              <a:ext uri="{FF2B5EF4-FFF2-40B4-BE49-F238E27FC236}">
                <a16:creationId xmlns:a16="http://schemas.microsoft.com/office/drawing/2014/main" id="{083D8E74-B572-4AF1-B27B-9467941BDF1C}"/>
              </a:ext>
            </a:extLst>
          </p:cNvPr>
          <p:cNvPicPr>
            <a:picLocks noChangeAspect="1"/>
          </p:cNvPicPr>
          <p:nvPr/>
        </p:nvPicPr>
        <p:blipFill>
          <a:blip r:embed="rId2"/>
          <a:stretch>
            <a:fillRect/>
          </a:stretch>
        </p:blipFill>
        <p:spPr>
          <a:xfrm>
            <a:off x="8573146" y="2090334"/>
            <a:ext cx="2743200" cy="2057400"/>
          </a:xfrm>
          <a:prstGeom prst="rect">
            <a:avLst/>
          </a:prstGeom>
        </p:spPr>
      </p:pic>
      <p:pic>
        <p:nvPicPr>
          <p:cNvPr id="5" name="Рисунок 5" descr="Изображение выглядит как стол, внутренний&#10;&#10;Автоматически созданное описание">
            <a:extLst>
              <a:ext uri="{FF2B5EF4-FFF2-40B4-BE49-F238E27FC236}">
                <a16:creationId xmlns:a16="http://schemas.microsoft.com/office/drawing/2014/main" id="{4E224BCA-B157-405A-811F-0A4A684288D8}"/>
              </a:ext>
            </a:extLst>
          </p:cNvPr>
          <p:cNvPicPr>
            <a:picLocks noChangeAspect="1"/>
          </p:cNvPicPr>
          <p:nvPr/>
        </p:nvPicPr>
        <p:blipFill>
          <a:blip r:embed="rId3"/>
          <a:stretch>
            <a:fillRect/>
          </a:stretch>
        </p:blipFill>
        <p:spPr>
          <a:xfrm>
            <a:off x="7940298" y="4001792"/>
            <a:ext cx="2743200" cy="2057400"/>
          </a:xfrm>
          <a:prstGeom prst="rect">
            <a:avLst/>
          </a:prstGeom>
        </p:spPr>
      </p:pic>
    </p:spTree>
    <p:extLst>
      <p:ext uri="{BB962C8B-B14F-4D97-AF65-F5344CB8AC3E}">
        <p14:creationId xmlns:p14="http://schemas.microsoft.com/office/powerpoint/2010/main" val="2208099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FBDB44-81F0-46AB-BCFA-F0BE97600548}"/>
              </a:ext>
            </a:extLst>
          </p:cNvPr>
          <p:cNvSpPr>
            <a:spLocks noGrp="1"/>
          </p:cNvSpPr>
          <p:nvPr>
            <p:ph type="title"/>
          </p:nvPr>
        </p:nvSpPr>
        <p:spPr>
          <a:xfrm>
            <a:off x="581192" y="702156"/>
            <a:ext cx="11029616" cy="845902"/>
          </a:xfrm>
        </p:spPr>
        <p:txBody>
          <a:bodyPr/>
          <a:lstStyle/>
          <a:p>
            <a:pPr algn="ctr"/>
            <a:r>
              <a:rPr lang="ru-RU" sz="3600" dirty="0">
                <a:latin typeface="Corbel"/>
              </a:rPr>
              <a:t>Процесс изготовления</a:t>
            </a:r>
            <a:endParaRPr lang="ru-RU" dirty="0"/>
          </a:p>
        </p:txBody>
      </p:sp>
      <p:sp>
        <p:nvSpPr>
          <p:cNvPr id="3" name="Объект 2">
            <a:extLst>
              <a:ext uri="{FF2B5EF4-FFF2-40B4-BE49-F238E27FC236}">
                <a16:creationId xmlns:a16="http://schemas.microsoft.com/office/drawing/2014/main" id="{45B9EAF8-0656-4000-BE48-77786BD16CEB}"/>
              </a:ext>
            </a:extLst>
          </p:cNvPr>
          <p:cNvSpPr>
            <a:spLocks noGrp="1"/>
          </p:cNvSpPr>
          <p:nvPr>
            <p:ph idx="1"/>
          </p:nvPr>
        </p:nvSpPr>
        <p:spPr>
          <a:xfrm>
            <a:off x="348717" y="2245073"/>
            <a:ext cx="7865378" cy="5047319"/>
          </a:xfrm>
        </p:spPr>
        <p:txBody>
          <a:bodyPr>
            <a:normAutofit fontScale="85000" lnSpcReduction="20000"/>
          </a:bodyPr>
          <a:lstStyle/>
          <a:p>
            <a:pPr marL="305435" indent="-305435"/>
            <a:r>
              <a:rPr lang="ru-RU" b="1" dirty="0">
                <a:latin typeface="Corbel"/>
                <a:ea typeface="+mn-lt"/>
                <a:cs typeface="+mn-lt"/>
              </a:rPr>
              <a:t>Рабочую поверхность нужно обезжирить спиртом, чтобы краска лучше ложилась и дольше держалась.</a:t>
            </a:r>
          </a:p>
          <a:p>
            <a:pPr marL="305435" indent="-305435"/>
            <a:r>
              <a:rPr lang="ru-RU" b="1" dirty="0">
                <a:latin typeface="Corbel"/>
                <a:ea typeface="+mn-lt"/>
                <a:cs typeface="+mn-lt"/>
              </a:rPr>
              <a:t>Приложить трафарет к стеклу (можно закрепить его кусочками бумажного скотча) и аккуратно обвести контуры маркером. Теперь осторожно снять трафарет, чтобы не смазать линии. Также лист с изображением можно расположить за стеклом(как я и сделала).</a:t>
            </a:r>
            <a:endParaRPr lang="ru-RU" dirty="0">
              <a:latin typeface="Corbel"/>
              <a:ea typeface="+mn-lt"/>
              <a:cs typeface="+mn-lt"/>
            </a:endParaRPr>
          </a:p>
          <a:p>
            <a:pPr marL="305435" indent="-305435"/>
            <a:r>
              <a:rPr lang="ru-RU" b="1" dirty="0">
                <a:latin typeface="Corbel"/>
                <a:ea typeface="+mn-lt"/>
                <a:cs typeface="+mn-lt"/>
              </a:rPr>
              <a:t>По линиям нанести контуры, двигаясь от центра к краям. Нужно чтобы линия была сплошной и как можно более ровной по толщине.</a:t>
            </a:r>
            <a:endParaRPr lang="ru-RU" dirty="0">
              <a:latin typeface="Corbel"/>
              <a:ea typeface="+mn-lt"/>
              <a:cs typeface="+mn-lt"/>
            </a:endParaRPr>
          </a:p>
          <a:p>
            <a:pPr marL="305435" indent="-305435"/>
            <a:r>
              <a:rPr lang="ru-RU" b="1" dirty="0">
                <a:latin typeface="Corbel"/>
                <a:ea typeface="+mn-lt"/>
                <a:cs typeface="+mn-lt"/>
              </a:rPr>
              <a:t>Теперь контур должен как следует просохнуть. Если поспешить, то линии смажутся, и рисунок будет испорчен.</a:t>
            </a:r>
            <a:endParaRPr lang="ru-RU" dirty="0">
              <a:latin typeface="Corbel"/>
              <a:ea typeface="+mn-lt"/>
              <a:cs typeface="+mn-lt"/>
            </a:endParaRPr>
          </a:p>
          <a:p>
            <a:pPr marL="305435" indent="-305435"/>
            <a:r>
              <a:rPr lang="ru-RU" b="1" dirty="0">
                <a:latin typeface="Corbel"/>
                <a:ea typeface="+mn-lt"/>
                <a:cs typeface="+mn-lt"/>
              </a:rPr>
              <a:t>Затем заполняйте краской каждый фрагмент. Двигайтесь от середины к краям. Цвета смешивайте только на палитре.</a:t>
            </a:r>
            <a:endParaRPr lang="ru-RU" dirty="0">
              <a:latin typeface="Corbel"/>
              <a:ea typeface="+mn-lt"/>
              <a:cs typeface="+mn-lt"/>
            </a:endParaRPr>
          </a:p>
          <a:p>
            <a:pPr marL="305435" indent="-305435"/>
            <a:r>
              <a:rPr lang="ru-RU" b="1" dirty="0">
                <a:latin typeface="Corbel"/>
                <a:ea typeface="+mn-lt"/>
                <a:cs typeface="+mn-lt"/>
              </a:rPr>
              <a:t>К фону приступайте после того, как вы проработали все детали изображения. Теперь готовую роспись нужно высушить, защитив поверхность от попадания пыли. Время сушки, как мы уже указывали выше, зависит от основы краски. Если краска на водной основе, то для закрепления рисунка нужно изделие обжечь в духовке или покрыть бесцветным акриловым лаком.</a:t>
            </a:r>
            <a:br>
              <a:rPr lang="ru-RU" b="1" dirty="0">
                <a:ea typeface="+mn-lt"/>
                <a:cs typeface="+mn-lt"/>
              </a:rPr>
            </a:br>
            <a:br>
              <a:rPr lang="ru-RU" b="1" dirty="0">
                <a:ea typeface="+mn-lt"/>
                <a:cs typeface="+mn-lt"/>
              </a:rPr>
            </a:br>
            <a:br>
              <a:rPr lang="ru-RU" dirty="0">
                <a:ea typeface="+mn-lt"/>
                <a:cs typeface="+mn-lt"/>
              </a:rPr>
            </a:br>
            <a:br>
              <a:rPr lang="ru-RU" dirty="0">
                <a:ea typeface="+mn-lt"/>
                <a:cs typeface="+mn-lt"/>
              </a:rPr>
            </a:br>
            <a:br>
              <a:rPr lang="ru-RU" b="1" dirty="0">
                <a:ea typeface="+mn-lt"/>
                <a:cs typeface="+mn-lt"/>
              </a:rPr>
            </a:br>
            <a:br>
              <a:rPr lang="ru-RU" b="1" dirty="0">
                <a:ea typeface="+mn-lt"/>
                <a:cs typeface="+mn-lt"/>
              </a:rPr>
            </a:br>
            <a:endParaRPr lang="ru-RU">
              <a:latin typeface="Corbel"/>
              <a:ea typeface="+mn-lt"/>
              <a:cs typeface="+mn-lt"/>
            </a:endParaRPr>
          </a:p>
        </p:txBody>
      </p:sp>
      <p:pic>
        <p:nvPicPr>
          <p:cNvPr id="4" name="Рисунок 4" descr="Изображение выглядит как текст, цветной&#10;&#10;Автоматически созданное описание">
            <a:extLst>
              <a:ext uri="{FF2B5EF4-FFF2-40B4-BE49-F238E27FC236}">
                <a16:creationId xmlns:a16="http://schemas.microsoft.com/office/drawing/2014/main" id="{6055CCE9-8AD7-400B-8618-9789F279BD1D}"/>
              </a:ext>
            </a:extLst>
          </p:cNvPr>
          <p:cNvPicPr>
            <a:picLocks noChangeAspect="1"/>
          </p:cNvPicPr>
          <p:nvPr/>
        </p:nvPicPr>
        <p:blipFill>
          <a:blip r:embed="rId2"/>
          <a:stretch>
            <a:fillRect/>
          </a:stretch>
        </p:blipFill>
        <p:spPr>
          <a:xfrm>
            <a:off x="8534401" y="2238998"/>
            <a:ext cx="2885267" cy="3774852"/>
          </a:xfrm>
          <a:prstGeom prst="rect">
            <a:avLst/>
          </a:prstGeom>
        </p:spPr>
      </p:pic>
    </p:spTree>
    <p:extLst>
      <p:ext uri="{BB962C8B-B14F-4D97-AF65-F5344CB8AC3E}">
        <p14:creationId xmlns:p14="http://schemas.microsoft.com/office/powerpoint/2010/main" val="3148583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919A1F-FAE0-46C1-BF80-7E4B4AE729B4}"/>
              </a:ext>
            </a:extLst>
          </p:cNvPr>
          <p:cNvSpPr>
            <a:spLocks noGrp="1"/>
          </p:cNvSpPr>
          <p:nvPr>
            <p:ph type="title"/>
          </p:nvPr>
        </p:nvSpPr>
        <p:spPr>
          <a:xfrm>
            <a:off x="575894" y="729658"/>
            <a:ext cx="11029616" cy="846265"/>
          </a:xfrm>
        </p:spPr>
        <p:txBody>
          <a:bodyPr/>
          <a:lstStyle/>
          <a:p>
            <a:pPr algn="ctr"/>
            <a:r>
              <a:rPr lang="ru-RU" sz="3600" b="1" dirty="0">
                <a:latin typeface="Corbel"/>
              </a:rPr>
              <a:t>Экономический расчет</a:t>
            </a:r>
            <a:endParaRPr lang="ru-RU" dirty="0"/>
          </a:p>
        </p:txBody>
      </p:sp>
      <p:graphicFrame>
        <p:nvGraphicFramePr>
          <p:cNvPr id="9" name="Таблица 9">
            <a:extLst>
              <a:ext uri="{FF2B5EF4-FFF2-40B4-BE49-F238E27FC236}">
                <a16:creationId xmlns:a16="http://schemas.microsoft.com/office/drawing/2014/main" id="{03283176-C73C-42FB-A6F4-2BCA7E83F9D8}"/>
              </a:ext>
            </a:extLst>
          </p:cNvPr>
          <p:cNvGraphicFramePr>
            <a:graphicFrameLocks noGrp="1"/>
          </p:cNvGraphicFramePr>
          <p:nvPr>
            <p:extLst>
              <p:ext uri="{D42A27DB-BD31-4B8C-83A1-F6EECF244321}">
                <p14:modId xmlns:p14="http://schemas.microsoft.com/office/powerpoint/2010/main" val="944563122"/>
              </p:ext>
            </p:extLst>
          </p:nvPr>
        </p:nvGraphicFramePr>
        <p:xfrm>
          <a:off x="900968" y="2814647"/>
          <a:ext cx="10692035" cy="2651760"/>
        </p:xfrm>
        <a:graphic>
          <a:graphicData uri="http://schemas.openxmlformats.org/drawingml/2006/table">
            <a:tbl>
              <a:tblPr firstRow="1" bandRow="1">
                <a:tableStyleId>{5C22544A-7EE6-4342-B048-85BDC9FD1C3A}</a:tableStyleId>
              </a:tblPr>
              <a:tblGrid>
                <a:gridCol w="1442759">
                  <a:extLst>
                    <a:ext uri="{9D8B030D-6E8A-4147-A177-3AD203B41FA5}">
                      <a16:colId xmlns:a16="http://schemas.microsoft.com/office/drawing/2014/main" val="3051907717"/>
                    </a:ext>
                  </a:extLst>
                </a:gridCol>
                <a:gridCol w="1402309">
                  <a:extLst>
                    <a:ext uri="{9D8B030D-6E8A-4147-A177-3AD203B41FA5}">
                      <a16:colId xmlns:a16="http://schemas.microsoft.com/office/drawing/2014/main" val="4270729659"/>
                    </a:ext>
                  </a:extLst>
                </a:gridCol>
                <a:gridCol w="1510176">
                  <a:extLst>
                    <a:ext uri="{9D8B030D-6E8A-4147-A177-3AD203B41FA5}">
                      <a16:colId xmlns:a16="http://schemas.microsoft.com/office/drawing/2014/main" val="2602630416"/>
                    </a:ext>
                  </a:extLst>
                </a:gridCol>
                <a:gridCol w="990771">
                  <a:extLst>
                    <a:ext uri="{9D8B030D-6E8A-4147-A177-3AD203B41FA5}">
                      <a16:colId xmlns:a16="http://schemas.microsoft.com/office/drawing/2014/main" val="1786963351"/>
                    </a:ext>
                  </a:extLst>
                </a:gridCol>
                <a:gridCol w="1336505">
                  <a:extLst>
                    <a:ext uri="{9D8B030D-6E8A-4147-A177-3AD203B41FA5}">
                      <a16:colId xmlns:a16="http://schemas.microsoft.com/office/drawing/2014/main" val="2208798236"/>
                    </a:ext>
                  </a:extLst>
                </a:gridCol>
                <a:gridCol w="1425904">
                  <a:extLst>
                    <a:ext uri="{9D8B030D-6E8A-4147-A177-3AD203B41FA5}">
                      <a16:colId xmlns:a16="http://schemas.microsoft.com/office/drawing/2014/main" val="2172225493"/>
                    </a:ext>
                  </a:extLst>
                </a:gridCol>
                <a:gridCol w="1247106">
                  <a:extLst>
                    <a:ext uri="{9D8B030D-6E8A-4147-A177-3AD203B41FA5}">
                      <a16:colId xmlns:a16="http://schemas.microsoft.com/office/drawing/2014/main" val="2088940928"/>
                    </a:ext>
                  </a:extLst>
                </a:gridCol>
                <a:gridCol w="1336505">
                  <a:extLst>
                    <a:ext uri="{9D8B030D-6E8A-4147-A177-3AD203B41FA5}">
                      <a16:colId xmlns:a16="http://schemas.microsoft.com/office/drawing/2014/main" val="1364076790"/>
                    </a:ext>
                  </a:extLst>
                </a:gridCol>
              </a:tblGrid>
              <a:tr h="548640">
                <a:tc>
                  <a:txBody>
                    <a:bodyPr/>
                    <a:lstStyle/>
                    <a:p>
                      <a:pPr algn="ctr"/>
                      <a:r>
                        <a:rPr lang="ru-RU" dirty="0"/>
                        <a:t>№</a:t>
                      </a:r>
                    </a:p>
                  </a:txBody>
                  <a:tcPr/>
                </a:tc>
                <a:tc>
                  <a:txBody>
                    <a:bodyPr/>
                    <a:lstStyle/>
                    <a:p>
                      <a:pPr algn="ctr"/>
                      <a:r>
                        <a:rPr lang="ru-RU" dirty="0"/>
                        <a:t>1</a:t>
                      </a:r>
                    </a:p>
                  </a:txBody>
                  <a:tcPr/>
                </a:tc>
                <a:tc>
                  <a:txBody>
                    <a:bodyPr/>
                    <a:lstStyle/>
                    <a:p>
                      <a:pPr algn="ctr"/>
                      <a:r>
                        <a:rPr lang="ru-RU" dirty="0"/>
                        <a:t>2</a:t>
                      </a:r>
                    </a:p>
                  </a:txBody>
                  <a:tcPr/>
                </a:tc>
                <a:tc>
                  <a:txBody>
                    <a:bodyPr/>
                    <a:lstStyle/>
                    <a:p>
                      <a:pPr algn="ctr"/>
                      <a:r>
                        <a:rPr lang="ru-RU" dirty="0"/>
                        <a:t>3</a:t>
                      </a:r>
                    </a:p>
                  </a:txBody>
                  <a:tcPr/>
                </a:tc>
                <a:tc>
                  <a:txBody>
                    <a:bodyPr/>
                    <a:lstStyle/>
                    <a:p>
                      <a:pPr algn="ctr"/>
                      <a:r>
                        <a:rPr lang="ru-RU" dirty="0"/>
                        <a:t>4</a:t>
                      </a:r>
                    </a:p>
                  </a:txBody>
                  <a:tcPr/>
                </a:tc>
                <a:tc>
                  <a:txBody>
                    <a:bodyPr/>
                    <a:lstStyle/>
                    <a:p>
                      <a:pPr algn="ctr"/>
                      <a:r>
                        <a:rPr lang="ru-RU" dirty="0"/>
                        <a:t>5</a:t>
                      </a:r>
                    </a:p>
                  </a:txBody>
                  <a:tcPr/>
                </a:tc>
                <a:tc>
                  <a:txBody>
                    <a:bodyPr/>
                    <a:lstStyle/>
                    <a:p>
                      <a:pPr algn="ctr"/>
                      <a:r>
                        <a:rPr lang="ru-RU" dirty="0"/>
                        <a:t>6</a:t>
                      </a:r>
                    </a:p>
                  </a:txBody>
                  <a:tcPr/>
                </a:tc>
                <a:tc>
                  <a:txBody>
                    <a:bodyPr/>
                    <a:lstStyle/>
                    <a:p>
                      <a:pPr algn="ctr"/>
                      <a:r>
                        <a:rPr lang="ru-RU" dirty="0"/>
                        <a:t>7</a:t>
                      </a:r>
                    </a:p>
                  </a:txBody>
                  <a:tcPr/>
                </a:tc>
                <a:extLst>
                  <a:ext uri="{0D108BD9-81ED-4DB2-BD59-A6C34878D82A}">
                    <a16:rowId xmlns:a16="http://schemas.microsoft.com/office/drawing/2014/main" val="3488694180"/>
                  </a:ext>
                </a:extLst>
              </a:tr>
              <a:tr h="548640">
                <a:tc>
                  <a:txBody>
                    <a:bodyPr/>
                    <a:lstStyle/>
                    <a:p>
                      <a:pPr algn="l"/>
                      <a:r>
                        <a:rPr lang="ru-RU" dirty="0"/>
                        <a:t>Материалы</a:t>
                      </a:r>
                    </a:p>
                  </a:txBody>
                  <a:tcPr/>
                </a:tc>
                <a:tc>
                  <a:txBody>
                    <a:bodyPr/>
                    <a:lstStyle/>
                    <a:p>
                      <a:r>
                        <a:rPr lang="ru-RU" dirty="0"/>
                        <a:t>Витражные краски</a:t>
                      </a:r>
                    </a:p>
                  </a:txBody>
                  <a:tcPr/>
                </a:tc>
                <a:tc>
                  <a:txBody>
                    <a:bodyPr/>
                    <a:lstStyle/>
                    <a:p>
                      <a:r>
                        <a:rPr lang="ru-RU" dirty="0"/>
                        <a:t>Бесцветный лак</a:t>
                      </a:r>
                    </a:p>
                  </a:txBody>
                  <a:tcPr/>
                </a:tc>
                <a:tc>
                  <a:txBody>
                    <a:bodyPr/>
                    <a:lstStyle/>
                    <a:p>
                      <a:r>
                        <a:rPr lang="ru-RU" dirty="0"/>
                        <a:t>Кисти</a:t>
                      </a:r>
                    </a:p>
                  </a:txBody>
                  <a:tcPr/>
                </a:tc>
                <a:tc>
                  <a:txBody>
                    <a:bodyPr/>
                    <a:lstStyle/>
                    <a:p>
                      <a:r>
                        <a:rPr lang="ru-RU" dirty="0"/>
                        <a:t>Контур</a:t>
                      </a:r>
                    </a:p>
                  </a:txBody>
                  <a:tcPr/>
                </a:tc>
                <a:tc>
                  <a:txBody>
                    <a:bodyPr/>
                    <a:lstStyle/>
                    <a:p>
                      <a:r>
                        <a:rPr lang="ru-RU" dirty="0"/>
                        <a:t>Жидкость Для снятия лака</a:t>
                      </a:r>
                    </a:p>
                  </a:txBody>
                  <a:tcPr/>
                </a:tc>
                <a:tc>
                  <a:txBody>
                    <a:bodyPr/>
                    <a:lstStyle/>
                    <a:p>
                      <a:r>
                        <a:rPr lang="ru-RU" dirty="0"/>
                        <a:t>Стекло</a:t>
                      </a:r>
                    </a:p>
                  </a:txBody>
                  <a:tcPr/>
                </a:tc>
                <a:tc>
                  <a:txBody>
                    <a:bodyPr/>
                    <a:lstStyle/>
                    <a:p>
                      <a:r>
                        <a:rPr lang="ru-RU" dirty="0"/>
                        <a:t>Ватные Палочки и диски</a:t>
                      </a:r>
                    </a:p>
                  </a:txBody>
                  <a:tcPr/>
                </a:tc>
                <a:extLst>
                  <a:ext uri="{0D108BD9-81ED-4DB2-BD59-A6C34878D82A}">
                    <a16:rowId xmlns:a16="http://schemas.microsoft.com/office/drawing/2014/main" val="1252408583"/>
                  </a:ext>
                </a:extLst>
              </a:tr>
              <a:tr h="548640">
                <a:tc>
                  <a:txBody>
                    <a:bodyPr/>
                    <a:lstStyle/>
                    <a:p>
                      <a:r>
                        <a:rPr lang="ru-RU" dirty="0"/>
                        <a:t>Наличие</a:t>
                      </a:r>
                    </a:p>
                  </a:txBody>
                  <a:tcPr/>
                </a:tc>
                <a:tc>
                  <a:txBody>
                    <a:bodyPr/>
                    <a:lstStyle/>
                    <a:p>
                      <a:r>
                        <a:rPr lang="ru-RU" dirty="0"/>
                        <a:t>Есть</a:t>
                      </a:r>
                    </a:p>
                  </a:txBody>
                  <a:tcPr/>
                </a:tc>
                <a:tc>
                  <a:txBody>
                    <a:bodyPr/>
                    <a:lstStyle/>
                    <a:p>
                      <a:r>
                        <a:rPr lang="ru-RU" dirty="0"/>
                        <a:t>Есть</a:t>
                      </a:r>
                    </a:p>
                  </a:txBody>
                  <a:tcPr/>
                </a:tc>
                <a:tc>
                  <a:txBody>
                    <a:bodyPr/>
                    <a:lstStyle/>
                    <a:p>
                      <a:r>
                        <a:rPr lang="ru-RU" dirty="0"/>
                        <a:t>Есть</a:t>
                      </a:r>
                    </a:p>
                  </a:txBody>
                  <a:tcPr/>
                </a:tc>
                <a:tc>
                  <a:txBody>
                    <a:bodyPr/>
                    <a:lstStyle/>
                    <a:p>
                      <a:pPr lvl="0">
                        <a:buNone/>
                      </a:pPr>
                      <a:r>
                        <a:rPr lang="ru-RU" dirty="0"/>
                        <a:t>Нет</a:t>
                      </a:r>
                    </a:p>
                  </a:txBody>
                  <a:tcPr/>
                </a:tc>
                <a:tc>
                  <a:txBody>
                    <a:bodyPr/>
                    <a:lstStyle/>
                    <a:p>
                      <a:r>
                        <a:rPr lang="ru-RU" dirty="0"/>
                        <a:t>Есть</a:t>
                      </a:r>
                    </a:p>
                  </a:txBody>
                  <a:tcPr/>
                </a:tc>
                <a:tc>
                  <a:txBody>
                    <a:bodyPr/>
                    <a:lstStyle/>
                    <a:p>
                      <a:r>
                        <a:rPr lang="ru-RU" dirty="0"/>
                        <a:t>Есть</a:t>
                      </a:r>
                    </a:p>
                  </a:txBody>
                  <a:tcPr/>
                </a:tc>
                <a:tc>
                  <a:txBody>
                    <a:bodyPr/>
                    <a:lstStyle/>
                    <a:p>
                      <a:r>
                        <a:rPr lang="ru-RU" dirty="0"/>
                        <a:t>Есть</a:t>
                      </a:r>
                    </a:p>
                  </a:txBody>
                  <a:tcPr/>
                </a:tc>
                <a:extLst>
                  <a:ext uri="{0D108BD9-81ED-4DB2-BD59-A6C34878D82A}">
                    <a16:rowId xmlns:a16="http://schemas.microsoft.com/office/drawing/2014/main" val="859304926"/>
                  </a:ext>
                </a:extLst>
              </a:tr>
              <a:tr h="548640">
                <a:tc>
                  <a:txBody>
                    <a:bodyPr/>
                    <a:lstStyle/>
                    <a:p>
                      <a:r>
                        <a:rPr lang="ru-RU" dirty="0"/>
                        <a:t>Цена</a:t>
                      </a:r>
                    </a:p>
                  </a:txBody>
                  <a:tcPr/>
                </a:tc>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tc>
                  <a:txBody>
                    <a:bodyPr/>
                    <a:lstStyle/>
                    <a:p>
                      <a:pPr lvl="0" algn="l">
                        <a:lnSpc>
                          <a:spcPct val="100000"/>
                        </a:lnSpc>
                        <a:spcBef>
                          <a:spcPts val="0"/>
                        </a:spcBef>
                        <a:spcAft>
                          <a:spcPts val="0"/>
                        </a:spcAft>
                        <a:buNone/>
                      </a:pPr>
                      <a:r>
                        <a:rPr lang="ru-RU" sz="1800" b="0" i="0" u="none" strike="noStrike" noProof="0" dirty="0">
                          <a:latin typeface="Corbel"/>
                        </a:rPr>
                        <a:t>142 руб.</a:t>
                      </a:r>
                    </a:p>
                    <a:p>
                      <a:pPr lvl="0">
                        <a:buNone/>
                      </a:pPr>
                      <a:endParaRPr lang="ru-RU" dirty="0"/>
                    </a:p>
                  </a:txBody>
                  <a:tcPr/>
                </a:tc>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extLst>
                  <a:ext uri="{0D108BD9-81ED-4DB2-BD59-A6C34878D82A}">
                    <a16:rowId xmlns:a16="http://schemas.microsoft.com/office/drawing/2014/main" val="4126855448"/>
                  </a:ext>
                </a:extLst>
              </a:tr>
            </a:tbl>
          </a:graphicData>
        </a:graphic>
      </p:graphicFrame>
      <p:sp>
        <p:nvSpPr>
          <p:cNvPr id="15" name="TextBox 14">
            <a:extLst>
              <a:ext uri="{FF2B5EF4-FFF2-40B4-BE49-F238E27FC236}">
                <a16:creationId xmlns:a16="http://schemas.microsoft.com/office/drawing/2014/main" id="{C7D6EFE3-77B5-4B9C-8BBF-B6CFFCB47686}"/>
              </a:ext>
            </a:extLst>
          </p:cNvPr>
          <p:cNvSpPr txBox="1"/>
          <p:nvPr/>
        </p:nvSpPr>
        <p:spPr>
          <a:xfrm>
            <a:off x="849823" y="5964264"/>
            <a:ext cx="50421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2000" b="1" dirty="0">
                <a:latin typeface="Corbel"/>
              </a:rPr>
              <a:t>Итого: Мое изделие вышло на 142 рубля</a:t>
            </a:r>
          </a:p>
        </p:txBody>
      </p:sp>
    </p:spTree>
    <p:extLst>
      <p:ext uri="{BB962C8B-B14F-4D97-AF65-F5344CB8AC3E}">
        <p14:creationId xmlns:p14="http://schemas.microsoft.com/office/powerpoint/2010/main" val="3557289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071836-A8EA-4EF3-BA65-233380B5DD75}"/>
              </a:ext>
            </a:extLst>
          </p:cNvPr>
          <p:cNvSpPr>
            <a:spLocks noGrp="1"/>
          </p:cNvSpPr>
          <p:nvPr>
            <p:ph type="title"/>
          </p:nvPr>
        </p:nvSpPr>
        <p:spPr>
          <a:xfrm>
            <a:off x="575894" y="794234"/>
            <a:ext cx="11029616" cy="820434"/>
          </a:xfrm>
        </p:spPr>
        <p:txBody>
          <a:bodyPr/>
          <a:lstStyle/>
          <a:p>
            <a:pPr algn="ctr"/>
            <a:r>
              <a:rPr lang="ru-RU" sz="3600" dirty="0">
                <a:latin typeface="Corbel"/>
              </a:rPr>
              <a:t>Оценка и самооценка</a:t>
            </a:r>
            <a:endParaRPr lang="ru-RU" dirty="0"/>
          </a:p>
        </p:txBody>
      </p:sp>
      <p:pic>
        <p:nvPicPr>
          <p:cNvPr id="3" name="Рисунок 3" descr="Изображение выглядит как текст&#10;&#10;Автоматически созданное описание">
            <a:extLst>
              <a:ext uri="{FF2B5EF4-FFF2-40B4-BE49-F238E27FC236}">
                <a16:creationId xmlns:a16="http://schemas.microsoft.com/office/drawing/2014/main" id="{6B5BB804-76FA-42A3-98DB-73A78BC4DB2E}"/>
              </a:ext>
            </a:extLst>
          </p:cNvPr>
          <p:cNvPicPr>
            <a:picLocks noChangeAspect="1"/>
          </p:cNvPicPr>
          <p:nvPr/>
        </p:nvPicPr>
        <p:blipFill>
          <a:blip r:embed="rId2"/>
          <a:stretch>
            <a:fillRect/>
          </a:stretch>
        </p:blipFill>
        <p:spPr>
          <a:xfrm>
            <a:off x="8312484" y="2369973"/>
            <a:ext cx="2930358" cy="3598804"/>
          </a:xfrm>
          <a:prstGeom prst="rect">
            <a:avLst/>
          </a:prstGeom>
        </p:spPr>
      </p:pic>
      <p:sp>
        <p:nvSpPr>
          <p:cNvPr id="4" name="TextBox 3">
            <a:extLst>
              <a:ext uri="{FF2B5EF4-FFF2-40B4-BE49-F238E27FC236}">
                <a16:creationId xmlns:a16="http://schemas.microsoft.com/office/drawing/2014/main" id="{4A23C6E9-C5DA-4F2B-8D02-7EF8426CDCEA}"/>
              </a:ext>
            </a:extLst>
          </p:cNvPr>
          <p:cNvSpPr txBox="1"/>
          <p:nvPr/>
        </p:nvSpPr>
        <p:spPr>
          <a:xfrm>
            <a:off x="1315453" y="3160295"/>
            <a:ext cx="615214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800" b="1" dirty="0">
                <a:latin typeface="Corbel"/>
              </a:rPr>
              <a:t>Я довольна проделанной работой. Витраж получился довольно ярким, забавным и интересным. К тому же в моей комнате смотрится замечательно!</a:t>
            </a:r>
          </a:p>
        </p:txBody>
      </p:sp>
    </p:spTree>
    <p:extLst>
      <p:ext uri="{BB962C8B-B14F-4D97-AF65-F5344CB8AC3E}">
        <p14:creationId xmlns:p14="http://schemas.microsoft.com/office/powerpoint/2010/main" val="1440198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228163-D4DE-4DAF-B1D6-B16B67369637}"/>
              </a:ext>
            </a:extLst>
          </p:cNvPr>
          <p:cNvSpPr txBox="1"/>
          <p:nvPr/>
        </p:nvSpPr>
        <p:spPr>
          <a:xfrm>
            <a:off x="553453" y="3080086"/>
            <a:ext cx="1109846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4000" dirty="0">
                <a:solidFill>
                  <a:schemeClr val="accent1"/>
                </a:solidFill>
                <a:latin typeface="Corbel"/>
              </a:rPr>
              <a:t>Спасибо за внимание!</a:t>
            </a:r>
          </a:p>
        </p:txBody>
      </p:sp>
    </p:spTree>
    <p:extLst>
      <p:ext uri="{BB962C8B-B14F-4D97-AF65-F5344CB8AC3E}">
        <p14:creationId xmlns:p14="http://schemas.microsoft.com/office/powerpoint/2010/main" val="226382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3">
            <a:extLst>
              <a:ext uri="{FF2B5EF4-FFF2-40B4-BE49-F238E27FC236}">
                <a16:creationId xmlns:a16="http://schemas.microsoft.com/office/drawing/2014/main" id="{4FB8166E-87EF-4A58-B448-E271B83C9D23}"/>
              </a:ext>
            </a:extLst>
          </p:cNvPr>
          <p:cNvPicPr>
            <a:picLocks noChangeAspect="1"/>
          </p:cNvPicPr>
          <p:nvPr/>
        </p:nvPicPr>
        <p:blipFill>
          <a:blip r:embed="rId2"/>
          <a:stretch>
            <a:fillRect/>
          </a:stretch>
        </p:blipFill>
        <p:spPr>
          <a:xfrm>
            <a:off x="8921858" y="1639433"/>
            <a:ext cx="2885268" cy="2830052"/>
          </a:xfrm>
          <a:prstGeom prst="rect">
            <a:avLst/>
          </a:prstGeom>
        </p:spPr>
      </p:pic>
      <p:sp>
        <p:nvSpPr>
          <p:cNvPr id="2" name="Заголовок 1">
            <a:extLst>
              <a:ext uri="{FF2B5EF4-FFF2-40B4-BE49-F238E27FC236}">
                <a16:creationId xmlns:a16="http://schemas.microsoft.com/office/drawing/2014/main" id="{7C08477B-8D03-4249-9E15-43EBE53B0D31}"/>
              </a:ext>
            </a:extLst>
          </p:cNvPr>
          <p:cNvSpPr>
            <a:spLocks noGrp="1"/>
          </p:cNvSpPr>
          <p:nvPr>
            <p:ph type="title"/>
          </p:nvPr>
        </p:nvSpPr>
        <p:spPr>
          <a:xfrm>
            <a:off x="632853" y="819449"/>
            <a:ext cx="4909445" cy="689514"/>
          </a:xfrm>
        </p:spPr>
        <p:txBody>
          <a:bodyPr/>
          <a:lstStyle/>
          <a:p>
            <a:r>
              <a:rPr lang="ru-RU" sz="2800" b="1" dirty="0">
                <a:latin typeface="Corbel"/>
              </a:rPr>
              <a:t>Проблема:</a:t>
            </a:r>
            <a:endParaRPr lang="ru-RU" b="1" dirty="0">
              <a:latin typeface="Corbel"/>
            </a:endParaRPr>
          </a:p>
        </p:txBody>
      </p:sp>
      <p:sp>
        <p:nvSpPr>
          <p:cNvPr id="3" name="Объект 2">
            <a:extLst>
              <a:ext uri="{FF2B5EF4-FFF2-40B4-BE49-F238E27FC236}">
                <a16:creationId xmlns:a16="http://schemas.microsoft.com/office/drawing/2014/main" id="{EC149412-2CF8-4B3F-8A5D-FADB61C516CF}"/>
              </a:ext>
            </a:extLst>
          </p:cNvPr>
          <p:cNvSpPr>
            <a:spLocks noGrp="1"/>
          </p:cNvSpPr>
          <p:nvPr>
            <p:ph idx="1"/>
          </p:nvPr>
        </p:nvSpPr>
        <p:spPr>
          <a:xfrm>
            <a:off x="2630494" y="1518183"/>
            <a:ext cx="6669179" cy="2926189"/>
          </a:xfrm>
        </p:spPr>
        <p:txBody>
          <a:bodyPr/>
          <a:lstStyle/>
          <a:p>
            <a:pPr marL="0" indent="0">
              <a:buNone/>
            </a:pPr>
            <a:r>
              <a:rPr lang="ru-RU" b="1" dirty="0">
                <a:latin typeface="Corbel"/>
                <a:ea typeface="+mn-lt"/>
                <a:cs typeface="+mn-lt"/>
              </a:rPr>
              <a:t>8 класс завершающий курс изучения технологии. Изучив разные виды рукоделия необходимо изготовить изделие по одному направлению, применив знания, умения и навыки полученные в школе и учреждениях дополнительного образования.</a:t>
            </a:r>
            <a:endParaRPr lang="ru-RU" b="1" dirty="0">
              <a:latin typeface="Corbel"/>
            </a:endParaRPr>
          </a:p>
          <a:p>
            <a:pPr marL="305435" indent="-305435"/>
            <a:endParaRPr lang="ru-RU" b="1" dirty="0">
              <a:latin typeface="Corbel"/>
            </a:endParaRPr>
          </a:p>
        </p:txBody>
      </p:sp>
      <p:sp>
        <p:nvSpPr>
          <p:cNvPr id="9" name="TextBox 8">
            <a:extLst>
              <a:ext uri="{FF2B5EF4-FFF2-40B4-BE49-F238E27FC236}">
                <a16:creationId xmlns:a16="http://schemas.microsoft.com/office/drawing/2014/main" id="{F46747F1-2B36-41AE-A448-D360FA400D87}"/>
              </a:ext>
            </a:extLst>
          </p:cNvPr>
          <p:cNvSpPr txBox="1"/>
          <p:nvPr/>
        </p:nvSpPr>
        <p:spPr>
          <a:xfrm>
            <a:off x="4595247" y="415612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ru-RU" dirty="0">
              <a:latin typeface="Corbel"/>
            </a:endParaRPr>
          </a:p>
        </p:txBody>
      </p:sp>
      <p:pic>
        <p:nvPicPr>
          <p:cNvPr id="12" name="Рисунок 12">
            <a:extLst>
              <a:ext uri="{FF2B5EF4-FFF2-40B4-BE49-F238E27FC236}">
                <a16:creationId xmlns:a16="http://schemas.microsoft.com/office/drawing/2014/main" id="{95357464-3BDA-449F-954A-53F03050EA30}"/>
              </a:ext>
            </a:extLst>
          </p:cNvPr>
          <p:cNvPicPr>
            <a:picLocks noChangeAspect="1"/>
          </p:cNvPicPr>
          <p:nvPr/>
        </p:nvPicPr>
        <p:blipFill>
          <a:blip r:embed="rId3"/>
          <a:stretch>
            <a:fillRect/>
          </a:stretch>
        </p:blipFill>
        <p:spPr>
          <a:xfrm>
            <a:off x="397790" y="1714695"/>
            <a:ext cx="2239506" cy="2679528"/>
          </a:xfrm>
          <a:prstGeom prst="rect">
            <a:avLst/>
          </a:prstGeom>
        </p:spPr>
      </p:pic>
    </p:spTree>
    <p:extLst>
      <p:ext uri="{BB962C8B-B14F-4D97-AF65-F5344CB8AC3E}">
        <p14:creationId xmlns:p14="http://schemas.microsoft.com/office/powerpoint/2010/main" val="20140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54FB5-8AC0-4046-A4CB-4BB3EAB2B2A2}"/>
              </a:ext>
            </a:extLst>
          </p:cNvPr>
          <p:cNvSpPr>
            <a:spLocks noGrp="1"/>
          </p:cNvSpPr>
          <p:nvPr>
            <p:ph type="title"/>
          </p:nvPr>
        </p:nvSpPr>
        <p:spPr>
          <a:xfrm>
            <a:off x="581193" y="729658"/>
            <a:ext cx="11029616" cy="704004"/>
          </a:xfrm>
        </p:spPr>
        <p:txBody>
          <a:bodyPr/>
          <a:lstStyle/>
          <a:p>
            <a:pPr algn="ctr"/>
            <a:r>
              <a:rPr lang="ru-RU" sz="3200" b="1" dirty="0">
                <a:latin typeface="Corbel"/>
              </a:rPr>
              <a:t>Цель и задачи</a:t>
            </a:r>
          </a:p>
        </p:txBody>
      </p:sp>
      <p:sp>
        <p:nvSpPr>
          <p:cNvPr id="3" name="Объект 2">
            <a:extLst>
              <a:ext uri="{FF2B5EF4-FFF2-40B4-BE49-F238E27FC236}">
                <a16:creationId xmlns:a16="http://schemas.microsoft.com/office/drawing/2014/main" id="{E358023A-E4D7-41E5-8D6D-AA745BB08703}"/>
              </a:ext>
            </a:extLst>
          </p:cNvPr>
          <p:cNvSpPr>
            <a:spLocks noGrp="1"/>
          </p:cNvSpPr>
          <p:nvPr>
            <p:ph sz="half" idx="1"/>
          </p:nvPr>
        </p:nvSpPr>
        <p:spPr>
          <a:xfrm>
            <a:off x="360476" y="1880835"/>
            <a:ext cx="4830988" cy="1369793"/>
          </a:xfrm>
        </p:spPr>
        <p:txBody>
          <a:bodyPr>
            <a:normAutofit fontScale="85000" lnSpcReduction="10000"/>
          </a:bodyPr>
          <a:lstStyle/>
          <a:p>
            <a:pPr marL="0" indent="0" algn="ctr">
              <a:buNone/>
            </a:pPr>
            <a:r>
              <a:rPr lang="ru-RU" sz="2400" b="1" dirty="0">
                <a:latin typeface="Corbel"/>
              </a:rPr>
              <a:t>Разработка и изготовление изделия в технике ДПТ</a:t>
            </a:r>
            <a:endParaRPr lang="ru-RU"/>
          </a:p>
        </p:txBody>
      </p:sp>
      <p:sp>
        <p:nvSpPr>
          <p:cNvPr id="4" name="Объект 3">
            <a:extLst>
              <a:ext uri="{FF2B5EF4-FFF2-40B4-BE49-F238E27FC236}">
                <a16:creationId xmlns:a16="http://schemas.microsoft.com/office/drawing/2014/main" id="{BEC6A40D-293B-4AAA-ABE4-507430D399D5}"/>
              </a:ext>
            </a:extLst>
          </p:cNvPr>
          <p:cNvSpPr>
            <a:spLocks noGrp="1"/>
          </p:cNvSpPr>
          <p:nvPr>
            <p:ph sz="half" idx="2"/>
          </p:nvPr>
        </p:nvSpPr>
        <p:spPr>
          <a:xfrm>
            <a:off x="4986721" y="4005102"/>
            <a:ext cx="5422392" cy="2367353"/>
          </a:xfrm>
        </p:spPr>
        <p:txBody>
          <a:bodyPr>
            <a:normAutofit fontScale="85000" lnSpcReduction="10000"/>
          </a:bodyPr>
          <a:lstStyle/>
          <a:p>
            <a:pPr marL="305435" indent="-305435"/>
            <a:r>
              <a:rPr lang="ru-RU" sz="2400" dirty="0">
                <a:latin typeface="Corbel"/>
              </a:rPr>
              <a:t>Провести исследование</a:t>
            </a:r>
          </a:p>
          <a:p>
            <a:pPr marL="305435" indent="-305435"/>
            <a:r>
              <a:rPr lang="ru-RU" sz="2400" dirty="0">
                <a:latin typeface="Corbel"/>
              </a:rPr>
              <a:t>Рассмотреть техники ДПТ</a:t>
            </a:r>
          </a:p>
          <a:p>
            <a:pPr marL="305435" indent="-305435"/>
            <a:r>
              <a:rPr lang="ru-RU" sz="2400" dirty="0">
                <a:latin typeface="Corbel"/>
              </a:rPr>
              <a:t>Определиться с техникой изготовления изделия</a:t>
            </a:r>
          </a:p>
          <a:p>
            <a:pPr marL="305435" indent="-305435"/>
            <a:r>
              <a:rPr lang="ru-RU" sz="2400" dirty="0">
                <a:latin typeface="Corbel"/>
              </a:rPr>
              <a:t>Изучить выбранную технику</a:t>
            </a:r>
          </a:p>
          <a:p>
            <a:pPr marL="305435" indent="-305435"/>
            <a:r>
              <a:rPr lang="ru-RU" sz="2400" dirty="0">
                <a:latin typeface="Corbel"/>
              </a:rPr>
              <a:t>Изготовить изделие в выбранной технике.</a:t>
            </a:r>
          </a:p>
        </p:txBody>
      </p:sp>
      <p:pic>
        <p:nvPicPr>
          <p:cNvPr id="8" name="Рисунок 8" descr="Изображение выглядит как стрела&#10;&#10;Автоматически созданное описание">
            <a:extLst>
              <a:ext uri="{FF2B5EF4-FFF2-40B4-BE49-F238E27FC236}">
                <a16:creationId xmlns:a16="http://schemas.microsoft.com/office/drawing/2014/main" id="{4ACDC3B9-8766-4407-9C26-E51A06F95A00}"/>
              </a:ext>
            </a:extLst>
          </p:cNvPr>
          <p:cNvPicPr>
            <a:picLocks noChangeAspect="1"/>
          </p:cNvPicPr>
          <p:nvPr/>
        </p:nvPicPr>
        <p:blipFill>
          <a:blip r:embed="rId2"/>
          <a:stretch>
            <a:fillRect/>
          </a:stretch>
        </p:blipFill>
        <p:spPr>
          <a:xfrm>
            <a:off x="966062" y="3066943"/>
            <a:ext cx="3143572" cy="3487979"/>
          </a:xfrm>
          <a:prstGeom prst="rect">
            <a:avLst/>
          </a:prstGeom>
        </p:spPr>
      </p:pic>
      <p:pic>
        <p:nvPicPr>
          <p:cNvPr id="13" name="Рисунок 13">
            <a:extLst>
              <a:ext uri="{FF2B5EF4-FFF2-40B4-BE49-F238E27FC236}">
                <a16:creationId xmlns:a16="http://schemas.microsoft.com/office/drawing/2014/main" id="{9C775239-5537-4659-8D1A-5FF869755762}"/>
              </a:ext>
            </a:extLst>
          </p:cNvPr>
          <p:cNvPicPr>
            <a:picLocks noChangeAspect="1"/>
          </p:cNvPicPr>
          <p:nvPr/>
        </p:nvPicPr>
        <p:blipFill>
          <a:blip r:embed="rId3"/>
          <a:stretch>
            <a:fillRect/>
          </a:stretch>
        </p:blipFill>
        <p:spPr>
          <a:xfrm>
            <a:off x="6015925" y="2004316"/>
            <a:ext cx="4912963" cy="1867813"/>
          </a:xfrm>
          <a:prstGeom prst="rect">
            <a:avLst/>
          </a:prstGeom>
        </p:spPr>
      </p:pic>
    </p:spTree>
    <p:extLst>
      <p:ext uri="{BB962C8B-B14F-4D97-AF65-F5344CB8AC3E}">
        <p14:creationId xmlns:p14="http://schemas.microsoft.com/office/powerpoint/2010/main" val="1334371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29EACF-6E6C-4299-BFBD-18023B7609B4}"/>
              </a:ext>
            </a:extLst>
          </p:cNvPr>
          <p:cNvSpPr>
            <a:spLocks noGrp="1"/>
          </p:cNvSpPr>
          <p:nvPr>
            <p:ph type="title"/>
          </p:nvPr>
        </p:nvSpPr>
        <p:spPr>
          <a:xfrm>
            <a:off x="581192" y="702156"/>
            <a:ext cx="11029616" cy="774965"/>
          </a:xfrm>
        </p:spPr>
        <p:txBody>
          <a:bodyPr>
            <a:normAutofit/>
          </a:bodyPr>
          <a:lstStyle/>
          <a:p>
            <a:pPr algn="ctr"/>
            <a:r>
              <a:rPr lang="ru-RU" b="1">
                <a:latin typeface="Corbel"/>
              </a:rPr>
              <a:t>Виды техник декоративно-прикладного творчества </a:t>
            </a:r>
            <a:endParaRPr lang="ru-RU"/>
          </a:p>
        </p:txBody>
      </p:sp>
      <p:sp>
        <p:nvSpPr>
          <p:cNvPr id="3" name="Объект 2">
            <a:extLst>
              <a:ext uri="{FF2B5EF4-FFF2-40B4-BE49-F238E27FC236}">
                <a16:creationId xmlns:a16="http://schemas.microsoft.com/office/drawing/2014/main" id="{68D91278-C5DF-4012-9593-4AA9101737D8}"/>
              </a:ext>
            </a:extLst>
          </p:cNvPr>
          <p:cNvSpPr>
            <a:spLocks noGrp="1"/>
          </p:cNvSpPr>
          <p:nvPr>
            <p:ph idx="1"/>
          </p:nvPr>
        </p:nvSpPr>
        <p:spPr>
          <a:xfrm>
            <a:off x="581192" y="2180496"/>
            <a:ext cx="11029615" cy="2290781"/>
          </a:xfrm>
        </p:spPr>
        <p:txBody>
          <a:bodyPr/>
          <a:lstStyle/>
          <a:p>
            <a:pPr marL="305435" indent="-305435"/>
            <a:r>
              <a:rPr lang="ru-RU" b="1" dirty="0">
                <a:latin typeface="Corbel"/>
              </a:rPr>
              <a:t>Виды Д.-П.Т. которыми я овладела в школе: вязание, вышивание, аппликация</a:t>
            </a:r>
          </a:p>
          <a:p>
            <a:pPr marL="305435" indent="-305435"/>
            <a:r>
              <a:rPr lang="ru-RU" b="1" dirty="0">
                <a:latin typeface="Corbel"/>
              </a:rPr>
              <a:t>Виды Д.-П.Т. которыми я овладела в УДО: Лепка(из глины)</a:t>
            </a:r>
          </a:p>
          <a:p>
            <a:pPr marL="305435" indent="-305435"/>
            <a:r>
              <a:rPr lang="ru-RU" b="1" dirty="0">
                <a:latin typeface="Corbel"/>
              </a:rPr>
              <a:t>Виды Д.-П.Т. которыми я овладела самостоятельно/с помощью кого-либо: браслеты из фенечек, браслеты из силиконовых резинок </a:t>
            </a:r>
          </a:p>
          <a:p>
            <a:pPr marL="305435" indent="-305435"/>
            <a:r>
              <a:rPr lang="ru-RU" b="1" dirty="0">
                <a:latin typeface="Corbel"/>
              </a:rPr>
              <a:t>Виды Д.-П.Т. которыми я хочу овладеть: папье-маше, витраж, скрапбукинг </a:t>
            </a:r>
          </a:p>
        </p:txBody>
      </p:sp>
      <p:pic>
        <p:nvPicPr>
          <p:cNvPr id="4" name="Рисунок 4" descr="Изображение выглядит как внутренний&#10;&#10;Автоматически созданное описание">
            <a:extLst>
              <a:ext uri="{FF2B5EF4-FFF2-40B4-BE49-F238E27FC236}">
                <a16:creationId xmlns:a16="http://schemas.microsoft.com/office/drawing/2014/main" id="{62689AFA-EE21-4B28-9396-A7E7323D900E}"/>
              </a:ext>
            </a:extLst>
          </p:cNvPr>
          <p:cNvPicPr>
            <a:picLocks noChangeAspect="1"/>
          </p:cNvPicPr>
          <p:nvPr/>
        </p:nvPicPr>
        <p:blipFill>
          <a:blip r:embed="rId2"/>
          <a:stretch>
            <a:fillRect/>
          </a:stretch>
        </p:blipFill>
        <p:spPr>
          <a:xfrm>
            <a:off x="4844716" y="4606090"/>
            <a:ext cx="2743200" cy="2057400"/>
          </a:xfrm>
          <a:prstGeom prst="rect">
            <a:avLst/>
          </a:prstGeom>
        </p:spPr>
      </p:pic>
      <p:pic>
        <p:nvPicPr>
          <p:cNvPr id="5" name="Рисунок 5">
            <a:extLst>
              <a:ext uri="{FF2B5EF4-FFF2-40B4-BE49-F238E27FC236}">
                <a16:creationId xmlns:a16="http://schemas.microsoft.com/office/drawing/2014/main" id="{C98E467A-6A3C-46DB-892B-EECE9716DFBF}"/>
              </a:ext>
            </a:extLst>
          </p:cNvPr>
          <p:cNvPicPr>
            <a:picLocks noChangeAspect="1"/>
          </p:cNvPicPr>
          <p:nvPr/>
        </p:nvPicPr>
        <p:blipFill>
          <a:blip r:embed="rId3"/>
          <a:stretch>
            <a:fillRect/>
          </a:stretch>
        </p:blipFill>
        <p:spPr>
          <a:xfrm>
            <a:off x="713873" y="4610134"/>
            <a:ext cx="2743200" cy="2022574"/>
          </a:xfrm>
          <a:prstGeom prst="rect">
            <a:avLst/>
          </a:prstGeom>
        </p:spPr>
      </p:pic>
      <p:pic>
        <p:nvPicPr>
          <p:cNvPr id="6" name="Рисунок 6" descr="Изображение выглядит как растение, украшен, свежий&#10;&#10;Автоматически созданное описание">
            <a:extLst>
              <a:ext uri="{FF2B5EF4-FFF2-40B4-BE49-F238E27FC236}">
                <a16:creationId xmlns:a16="http://schemas.microsoft.com/office/drawing/2014/main" id="{94D029F0-5363-4944-8217-D6A7F13BB006}"/>
              </a:ext>
            </a:extLst>
          </p:cNvPr>
          <p:cNvPicPr>
            <a:picLocks noChangeAspect="1"/>
          </p:cNvPicPr>
          <p:nvPr/>
        </p:nvPicPr>
        <p:blipFill>
          <a:blip r:embed="rId4"/>
          <a:stretch>
            <a:fillRect/>
          </a:stretch>
        </p:blipFill>
        <p:spPr>
          <a:xfrm>
            <a:off x="8962189" y="3848768"/>
            <a:ext cx="2743200" cy="2743200"/>
          </a:xfrm>
          <a:prstGeom prst="rect">
            <a:avLst/>
          </a:prstGeom>
        </p:spPr>
      </p:pic>
    </p:spTree>
    <p:extLst>
      <p:ext uri="{BB962C8B-B14F-4D97-AF65-F5344CB8AC3E}">
        <p14:creationId xmlns:p14="http://schemas.microsoft.com/office/powerpoint/2010/main" val="4081209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BD563F-9EB1-4F91-A61F-E1974B1E3F34}"/>
              </a:ext>
            </a:extLst>
          </p:cNvPr>
          <p:cNvSpPr>
            <a:spLocks noGrp="1"/>
          </p:cNvSpPr>
          <p:nvPr>
            <p:ph type="title"/>
          </p:nvPr>
        </p:nvSpPr>
        <p:spPr>
          <a:xfrm>
            <a:off x="581192" y="702156"/>
            <a:ext cx="11029616" cy="786338"/>
          </a:xfrm>
        </p:spPr>
        <p:txBody>
          <a:bodyPr>
            <a:normAutofit fontScale="90000"/>
          </a:bodyPr>
          <a:lstStyle/>
          <a:p>
            <a:pPr algn="ctr"/>
            <a:r>
              <a:rPr lang="ru-RU" b="1">
                <a:latin typeface="Corbel"/>
              </a:rPr>
              <a:t>Исследование: Виды техник декоративно-прикладного творчества</a:t>
            </a:r>
            <a:endParaRPr lang="ru-RU"/>
          </a:p>
        </p:txBody>
      </p:sp>
      <p:pic>
        <p:nvPicPr>
          <p:cNvPr id="4" name="Рисунок 4">
            <a:extLst>
              <a:ext uri="{FF2B5EF4-FFF2-40B4-BE49-F238E27FC236}">
                <a16:creationId xmlns:a16="http://schemas.microsoft.com/office/drawing/2014/main" id="{BB1AA514-2EB3-4B24-8C7C-EA5DC1AF3156}"/>
              </a:ext>
            </a:extLst>
          </p:cNvPr>
          <p:cNvPicPr>
            <a:picLocks noChangeAspect="1"/>
          </p:cNvPicPr>
          <p:nvPr/>
        </p:nvPicPr>
        <p:blipFill>
          <a:blip r:embed="rId2"/>
          <a:stretch>
            <a:fillRect/>
          </a:stretch>
        </p:blipFill>
        <p:spPr>
          <a:xfrm>
            <a:off x="9218909" y="2543576"/>
            <a:ext cx="2510726" cy="2042067"/>
          </a:xfrm>
          <a:prstGeom prst="rect">
            <a:avLst/>
          </a:prstGeom>
        </p:spPr>
      </p:pic>
      <p:pic>
        <p:nvPicPr>
          <p:cNvPr id="7" name="Рисунок 7" descr="Изображение выглядит как внутренний&#10;&#10;Автоматически созданное описание">
            <a:extLst>
              <a:ext uri="{FF2B5EF4-FFF2-40B4-BE49-F238E27FC236}">
                <a16:creationId xmlns:a16="http://schemas.microsoft.com/office/drawing/2014/main" id="{A6481895-3895-4119-9B77-0C3E2B8F4B89}"/>
              </a:ext>
            </a:extLst>
          </p:cNvPr>
          <p:cNvPicPr>
            <a:picLocks noChangeAspect="1"/>
          </p:cNvPicPr>
          <p:nvPr/>
        </p:nvPicPr>
        <p:blipFill>
          <a:blip r:embed="rId3"/>
          <a:stretch>
            <a:fillRect/>
          </a:stretch>
        </p:blipFill>
        <p:spPr>
          <a:xfrm>
            <a:off x="3213317" y="2206569"/>
            <a:ext cx="2678624" cy="2044485"/>
          </a:xfrm>
          <a:prstGeom prst="rect">
            <a:avLst/>
          </a:prstGeom>
        </p:spPr>
      </p:pic>
      <p:pic>
        <p:nvPicPr>
          <p:cNvPr id="8" name="Рисунок 8">
            <a:extLst>
              <a:ext uri="{FF2B5EF4-FFF2-40B4-BE49-F238E27FC236}">
                <a16:creationId xmlns:a16="http://schemas.microsoft.com/office/drawing/2014/main" id="{26B9A829-52A0-4719-BAFE-231DEA84C4B2}"/>
              </a:ext>
            </a:extLst>
          </p:cNvPr>
          <p:cNvPicPr>
            <a:picLocks noChangeAspect="1"/>
          </p:cNvPicPr>
          <p:nvPr/>
        </p:nvPicPr>
        <p:blipFill>
          <a:blip r:embed="rId4"/>
          <a:stretch>
            <a:fillRect/>
          </a:stretch>
        </p:blipFill>
        <p:spPr>
          <a:xfrm>
            <a:off x="6225330" y="3644684"/>
            <a:ext cx="2711849" cy="3004089"/>
          </a:xfrm>
          <a:prstGeom prst="rect">
            <a:avLst/>
          </a:prstGeom>
        </p:spPr>
      </p:pic>
      <p:pic>
        <p:nvPicPr>
          <p:cNvPr id="10" name="Рисунок 10" descr="Изображение выглядит как стена, внутренний, букет, цветок&#10;&#10;Автоматически созданное описание">
            <a:extLst>
              <a:ext uri="{FF2B5EF4-FFF2-40B4-BE49-F238E27FC236}">
                <a16:creationId xmlns:a16="http://schemas.microsoft.com/office/drawing/2014/main" id="{380A1F71-C730-4F6D-98F1-F31BB2642F5A}"/>
              </a:ext>
            </a:extLst>
          </p:cNvPr>
          <p:cNvPicPr>
            <a:picLocks noChangeAspect="1"/>
          </p:cNvPicPr>
          <p:nvPr/>
        </p:nvPicPr>
        <p:blipFill>
          <a:blip r:embed="rId5"/>
          <a:stretch>
            <a:fillRect/>
          </a:stretch>
        </p:blipFill>
        <p:spPr>
          <a:xfrm>
            <a:off x="243130" y="2650210"/>
            <a:ext cx="2484246" cy="4114800"/>
          </a:xfrm>
          <a:prstGeom prst="rect">
            <a:avLst/>
          </a:prstGeom>
        </p:spPr>
      </p:pic>
      <p:sp>
        <p:nvSpPr>
          <p:cNvPr id="11" name="TextBox 10">
            <a:extLst>
              <a:ext uri="{FF2B5EF4-FFF2-40B4-BE49-F238E27FC236}">
                <a16:creationId xmlns:a16="http://schemas.microsoft.com/office/drawing/2014/main" id="{4BA2E770-1939-4F4B-9AFC-BB6D08E058CC}"/>
              </a:ext>
            </a:extLst>
          </p:cNvPr>
          <p:cNvSpPr txBox="1"/>
          <p:nvPr/>
        </p:nvSpPr>
        <p:spPr>
          <a:xfrm>
            <a:off x="9154332" y="4711483"/>
            <a:ext cx="2743199"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20000"/>
              </a:spcBef>
              <a:spcAft>
                <a:spcPts val="600"/>
              </a:spcAft>
            </a:pPr>
            <a:r>
              <a:rPr lang="ru-RU" sz="2000">
                <a:solidFill>
                  <a:schemeClr val="accent1"/>
                </a:solidFill>
                <a:latin typeface="Corbel"/>
              </a:rPr>
              <a:t>Бумагопластика</a:t>
            </a:r>
            <a:endParaRPr lang="en-US" sz="2000">
              <a:solidFill>
                <a:schemeClr val="accent1"/>
              </a:solidFill>
              <a:ea typeface="+mn-lt"/>
              <a:cs typeface="+mn-lt"/>
            </a:endParaRPr>
          </a:p>
          <a:p>
            <a:pPr algn="l"/>
            <a:endParaRPr lang="ru-RU" dirty="0">
              <a:latin typeface="Corbel"/>
            </a:endParaRPr>
          </a:p>
        </p:txBody>
      </p:sp>
      <p:sp>
        <p:nvSpPr>
          <p:cNvPr id="12" name="TextBox 11">
            <a:extLst>
              <a:ext uri="{FF2B5EF4-FFF2-40B4-BE49-F238E27FC236}">
                <a16:creationId xmlns:a16="http://schemas.microsoft.com/office/drawing/2014/main" id="{D515DA7D-EB92-4AB9-91A1-D6C4A4CCC0D7}"/>
              </a:ext>
            </a:extLst>
          </p:cNvPr>
          <p:cNvSpPr txBox="1"/>
          <p:nvPr/>
        </p:nvSpPr>
        <p:spPr>
          <a:xfrm>
            <a:off x="3149547" y="4337747"/>
            <a:ext cx="2743199"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20000"/>
              </a:spcBef>
              <a:spcAft>
                <a:spcPts val="600"/>
              </a:spcAft>
            </a:pPr>
            <a:r>
              <a:rPr lang="ru-RU" sz="2000">
                <a:solidFill>
                  <a:schemeClr val="accent1"/>
                </a:solidFill>
                <a:latin typeface="Corbel"/>
              </a:rPr>
              <a:t>Гофротрубочки</a:t>
            </a:r>
            <a:endParaRPr lang="en-US" sz="2000">
              <a:solidFill>
                <a:schemeClr val="accent1"/>
              </a:solidFill>
              <a:ea typeface="+mn-lt"/>
              <a:cs typeface="+mn-lt"/>
            </a:endParaRPr>
          </a:p>
          <a:p>
            <a:pPr algn="ctr"/>
            <a:endParaRPr lang="ru-RU" dirty="0">
              <a:latin typeface="Corbel"/>
            </a:endParaRPr>
          </a:p>
        </p:txBody>
      </p:sp>
      <p:sp>
        <p:nvSpPr>
          <p:cNvPr id="13" name="TextBox 12">
            <a:extLst>
              <a:ext uri="{FF2B5EF4-FFF2-40B4-BE49-F238E27FC236}">
                <a16:creationId xmlns:a16="http://schemas.microsoft.com/office/drawing/2014/main" id="{753D4BDF-3E9F-4222-AE7D-CA3F12422AE3}"/>
              </a:ext>
            </a:extLst>
          </p:cNvPr>
          <p:cNvSpPr txBox="1"/>
          <p:nvPr/>
        </p:nvSpPr>
        <p:spPr>
          <a:xfrm>
            <a:off x="6198354" y="3163268"/>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000">
                <a:solidFill>
                  <a:schemeClr val="accent1"/>
                </a:solidFill>
                <a:latin typeface="Corbel"/>
              </a:rPr>
              <a:t>Квиллинг</a:t>
            </a:r>
            <a:endParaRPr lang="ru-RU" sz="2000">
              <a:solidFill>
                <a:schemeClr val="accent1"/>
              </a:solidFill>
            </a:endParaRPr>
          </a:p>
        </p:txBody>
      </p:sp>
      <p:sp>
        <p:nvSpPr>
          <p:cNvPr id="14" name="TextBox 13">
            <a:extLst>
              <a:ext uri="{FF2B5EF4-FFF2-40B4-BE49-F238E27FC236}">
                <a16:creationId xmlns:a16="http://schemas.microsoft.com/office/drawing/2014/main" id="{207899EF-E485-4D7B-A506-56B7C9C4DDAE}"/>
              </a:ext>
            </a:extLst>
          </p:cNvPr>
          <p:cNvSpPr txBox="1"/>
          <p:nvPr/>
        </p:nvSpPr>
        <p:spPr>
          <a:xfrm>
            <a:off x="116076" y="2143770"/>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000">
                <a:solidFill>
                  <a:schemeClr val="accent1"/>
                </a:solidFill>
                <a:latin typeface="Corbel"/>
              </a:rPr>
              <a:t>Топиарий</a:t>
            </a:r>
            <a:endParaRPr lang="ru-RU" b="1">
              <a:solidFill>
                <a:schemeClr val="accent1"/>
              </a:solidFill>
            </a:endParaRPr>
          </a:p>
        </p:txBody>
      </p:sp>
    </p:spTree>
    <p:extLst>
      <p:ext uri="{BB962C8B-B14F-4D97-AF65-F5344CB8AC3E}">
        <p14:creationId xmlns:p14="http://schemas.microsoft.com/office/powerpoint/2010/main" val="2795402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93ADE6-1B15-4110-9B80-F2105BE88D48}"/>
              </a:ext>
            </a:extLst>
          </p:cNvPr>
          <p:cNvSpPr txBox="1"/>
          <p:nvPr/>
        </p:nvSpPr>
        <p:spPr>
          <a:xfrm>
            <a:off x="664192" y="312078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000">
                <a:solidFill>
                  <a:schemeClr val="accent1"/>
                </a:solidFill>
                <a:latin typeface="Corbel"/>
              </a:rPr>
              <a:t>Витраж</a:t>
            </a: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664CC2E1-0CFE-4C3D-A4B6-9620CAB3FFCA}"/>
              </a:ext>
            </a:extLst>
          </p:cNvPr>
          <p:cNvPicPr>
            <a:picLocks noChangeAspect="1"/>
          </p:cNvPicPr>
          <p:nvPr/>
        </p:nvPicPr>
        <p:blipFill>
          <a:blip r:embed="rId2"/>
          <a:stretch>
            <a:fillRect/>
          </a:stretch>
        </p:blipFill>
        <p:spPr>
          <a:xfrm>
            <a:off x="448102" y="3526809"/>
            <a:ext cx="3391468" cy="2397456"/>
          </a:xfrm>
          <a:prstGeom prst="rect">
            <a:avLst/>
          </a:prstGeom>
        </p:spPr>
      </p:pic>
      <p:sp>
        <p:nvSpPr>
          <p:cNvPr id="6" name="TextBox 5">
            <a:extLst>
              <a:ext uri="{FF2B5EF4-FFF2-40B4-BE49-F238E27FC236}">
                <a16:creationId xmlns:a16="http://schemas.microsoft.com/office/drawing/2014/main" id="{E2E5F547-8026-48E5-9A2A-A6ED26478EF0}"/>
              </a:ext>
            </a:extLst>
          </p:cNvPr>
          <p:cNvSpPr txBox="1"/>
          <p:nvPr/>
        </p:nvSpPr>
        <p:spPr>
          <a:xfrm>
            <a:off x="4532479" y="312220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000" b="1" dirty="0">
                <a:latin typeface="Corbel"/>
                <a:ea typeface="+mn-lt"/>
                <a:cs typeface="+mn-lt"/>
              </a:rPr>
              <a:t> </a:t>
            </a:r>
            <a:r>
              <a:rPr lang="ru-RU" sz="2000">
                <a:solidFill>
                  <a:schemeClr val="accent1"/>
                </a:solidFill>
                <a:latin typeface="Corbel"/>
                <a:ea typeface="+mn-lt"/>
                <a:cs typeface="+mn-lt"/>
              </a:rPr>
              <a:t>Папье-маше</a:t>
            </a:r>
            <a:endParaRPr lang="ru-RU" sz="2000">
              <a:solidFill>
                <a:schemeClr val="accent1"/>
              </a:solidFill>
              <a:latin typeface="Corbel"/>
            </a:endParaRPr>
          </a:p>
        </p:txBody>
      </p:sp>
      <p:pic>
        <p:nvPicPr>
          <p:cNvPr id="7" name="Рисунок 7" descr="Изображение выглядит как стена, внутренний, керамические изделия&#10;&#10;Автоматически созданное описание">
            <a:extLst>
              <a:ext uri="{FF2B5EF4-FFF2-40B4-BE49-F238E27FC236}">
                <a16:creationId xmlns:a16="http://schemas.microsoft.com/office/drawing/2014/main" id="{F2D50EC2-7DBC-439F-938F-09115C8C013C}"/>
              </a:ext>
            </a:extLst>
          </p:cNvPr>
          <p:cNvPicPr>
            <a:picLocks noChangeAspect="1"/>
          </p:cNvPicPr>
          <p:nvPr/>
        </p:nvPicPr>
        <p:blipFill>
          <a:blip r:embed="rId3"/>
          <a:stretch>
            <a:fillRect/>
          </a:stretch>
        </p:blipFill>
        <p:spPr>
          <a:xfrm>
            <a:off x="4531057" y="3513161"/>
            <a:ext cx="2743200" cy="2743200"/>
          </a:xfrm>
          <a:prstGeom prst="rect">
            <a:avLst/>
          </a:prstGeom>
        </p:spPr>
      </p:pic>
      <p:sp>
        <p:nvSpPr>
          <p:cNvPr id="9" name="TextBox 8">
            <a:extLst>
              <a:ext uri="{FF2B5EF4-FFF2-40B4-BE49-F238E27FC236}">
                <a16:creationId xmlns:a16="http://schemas.microsoft.com/office/drawing/2014/main" id="{9093E385-435C-4829-B60E-4914A195546B}"/>
              </a:ext>
            </a:extLst>
          </p:cNvPr>
          <p:cNvSpPr txBox="1"/>
          <p:nvPr/>
        </p:nvSpPr>
        <p:spPr>
          <a:xfrm>
            <a:off x="8098666" y="196854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000">
                <a:solidFill>
                  <a:schemeClr val="accent1"/>
                </a:solidFill>
                <a:latin typeface="Corbel"/>
              </a:rPr>
              <a:t>Скрапбукинг</a:t>
            </a:r>
          </a:p>
        </p:txBody>
      </p:sp>
      <p:pic>
        <p:nvPicPr>
          <p:cNvPr id="10" name="Рисунок 10" descr="Изображение выглядит как другой, несколько&#10;&#10;Автоматически созданное описание">
            <a:extLst>
              <a:ext uri="{FF2B5EF4-FFF2-40B4-BE49-F238E27FC236}">
                <a16:creationId xmlns:a16="http://schemas.microsoft.com/office/drawing/2014/main" id="{531FEF8B-E517-4F46-B85B-35798CFDEC57}"/>
              </a:ext>
            </a:extLst>
          </p:cNvPr>
          <p:cNvPicPr>
            <a:picLocks noChangeAspect="1"/>
          </p:cNvPicPr>
          <p:nvPr/>
        </p:nvPicPr>
        <p:blipFill>
          <a:blip r:embed="rId4"/>
          <a:stretch>
            <a:fillRect/>
          </a:stretch>
        </p:blipFill>
        <p:spPr>
          <a:xfrm>
            <a:off x="8193206" y="2364039"/>
            <a:ext cx="2743200" cy="3426460"/>
          </a:xfrm>
          <a:prstGeom prst="rect">
            <a:avLst/>
          </a:prstGeom>
        </p:spPr>
      </p:pic>
      <p:sp>
        <p:nvSpPr>
          <p:cNvPr id="13" name="TextBox 12">
            <a:extLst>
              <a:ext uri="{FF2B5EF4-FFF2-40B4-BE49-F238E27FC236}">
                <a16:creationId xmlns:a16="http://schemas.microsoft.com/office/drawing/2014/main" id="{64B39F3F-7C92-434A-8577-4133B1AA9C60}"/>
              </a:ext>
            </a:extLst>
          </p:cNvPr>
          <p:cNvSpPr txBox="1"/>
          <p:nvPr/>
        </p:nvSpPr>
        <p:spPr>
          <a:xfrm>
            <a:off x="2722729" y="1016758"/>
            <a:ext cx="650770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3200" b="1">
                <a:solidFill>
                  <a:schemeClr val="bg1"/>
                </a:solidFill>
                <a:latin typeface="Corbel"/>
              </a:rPr>
              <a:t>Исследование</a:t>
            </a:r>
          </a:p>
        </p:txBody>
      </p:sp>
      <p:sp>
        <p:nvSpPr>
          <p:cNvPr id="14" name="TextBox 13">
            <a:extLst>
              <a:ext uri="{FF2B5EF4-FFF2-40B4-BE49-F238E27FC236}">
                <a16:creationId xmlns:a16="http://schemas.microsoft.com/office/drawing/2014/main" id="{1497F67C-6E61-477E-8949-5C4731561E0F}"/>
              </a:ext>
            </a:extLst>
          </p:cNvPr>
          <p:cNvSpPr txBox="1"/>
          <p:nvPr/>
        </p:nvSpPr>
        <p:spPr>
          <a:xfrm>
            <a:off x="443127" y="2217334"/>
            <a:ext cx="71104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2000" b="1">
                <a:latin typeface="Corbel"/>
              </a:rPr>
              <a:t>Я провела исследование, на тему "Виды техник ДПТ". Вот </a:t>
            </a:r>
            <a:r>
              <a:rPr lang="ru-RU" sz="2000" b="1" dirty="0">
                <a:latin typeface="Corbel"/>
              </a:rPr>
              <a:t>некоторые из тех, которые мне интересны.</a:t>
            </a:r>
          </a:p>
        </p:txBody>
      </p:sp>
      <p:sp>
        <p:nvSpPr>
          <p:cNvPr id="15" name="TextBox 14">
            <a:extLst>
              <a:ext uri="{FF2B5EF4-FFF2-40B4-BE49-F238E27FC236}">
                <a16:creationId xmlns:a16="http://schemas.microsoft.com/office/drawing/2014/main" id="{060878B7-8AF1-42CF-93A0-1E77ECF2B086}"/>
              </a:ext>
            </a:extLst>
          </p:cNvPr>
          <p:cNvSpPr txBox="1"/>
          <p:nvPr/>
        </p:nvSpPr>
        <p:spPr>
          <a:xfrm>
            <a:off x="7761027" y="5964071"/>
            <a:ext cx="44264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b="1">
                <a:latin typeface="Corbel"/>
              </a:rPr>
              <a:t>Вывод:</a:t>
            </a:r>
            <a:r>
              <a:rPr lang="ru-RU" b="1">
                <a:latin typeface="Corbel"/>
                <a:ea typeface="+mn-lt"/>
                <a:cs typeface="+mn-lt"/>
              </a:rPr>
              <a:t> я выбираю технику Витраж. Она мне нравится и я хочу ей овладеть.</a:t>
            </a:r>
            <a:endParaRPr lang="ru-RU" dirty="0">
              <a:latin typeface="Corbel"/>
            </a:endParaRPr>
          </a:p>
          <a:p>
            <a:pPr algn="l"/>
            <a:endParaRPr lang="ru-RU" b="1" dirty="0">
              <a:latin typeface="Corbel"/>
            </a:endParaRPr>
          </a:p>
        </p:txBody>
      </p:sp>
    </p:spTree>
    <p:extLst>
      <p:ext uri="{BB962C8B-B14F-4D97-AF65-F5344CB8AC3E}">
        <p14:creationId xmlns:p14="http://schemas.microsoft.com/office/powerpoint/2010/main" val="3939408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816478-6698-4B76-9A94-437231B5B819}"/>
              </a:ext>
            </a:extLst>
          </p:cNvPr>
          <p:cNvSpPr>
            <a:spLocks noGrp="1"/>
          </p:cNvSpPr>
          <p:nvPr>
            <p:ph type="title"/>
          </p:nvPr>
        </p:nvSpPr>
        <p:spPr>
          <a:xfrm>
            <a:off x="587267" y="763777"/>
            <a:ext cx="11029616" cy="988332"/>
          </a:xfrm>
        </p:spPr>
        <p:txBody>
          <a:bodyPr/>
          <a:lstStyle/>
          <a:p>
            <a:r>
              <a:rPr lang="ru-RU" sz="3600">
                <a:latin typeface="Corbel"/>
              </a:rPr>
              <a:t>Потребность:</a:t>
            </a:r>
            <a:endParaRPr lang="ru-RU" sz="3600" dirty="0">
              <a:latin typeface="Corbel"/>
            </a:endParaRPr>
          </a:p>
        </p:txBody>
      </p:sp>
      <p:sp>
        <p:nvSpPr>
          <p:cNvPr id="3" name="TextBox 2">
            <a:extLst>
              <a:ext uri="{FF2B5EF4-FFF2-40B4-BE49-F238E27FC236}">
                <a16:creationId xmlns:a16="http://schemas.microsoft.com/office/drawing/2014/main" id="{9EC045CF-067B-4BDF-AC16-1D7BDD6B39A1}"/>
              </a:ext>
            </a:extLst>
          </p:cNvPr>
          <p:cNvSpPr txBox="1"/>
          <p:nvPr/>
        </p:nvSpPr>
        <p:spPr>
          <a:xfrm>
            <a:off x="1286630" y="2108192"/>
            <a:ext cx="946472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2800" b="1">
                <a:latin typeface="Corbel"/>
              </a:rPr>
              <a:t>Подумав, я решила сделать витраж, с целью украсить свою комнату. По-моему это является довольно оригинальным декором в наше время. Особенно в комнате подростка.</a:t>
            </a:r>
          </a:p>
        </p:txBody>
      </p:sp>
      <p:pic>
        <p:nvPicPr>
          <p:cNvPr id="4" name="Рисунок 4" descr="Изображение выглядит как окно, здание&#10;&#10;Автоматически созданное описание">
            <a:extLst>
              <a:ext uri="{FF2B5EF4-FFF2-40B4-BE49-F238E27FC236}">
                <a16:creationId xmlns:a16="http://schemas.microsoft.com/office/drawing/2014/main" id="{744685AB-D971-4C07-97B5-38B1079510F6}"/>
              </a:ext>
            </a:extLst>
          </p:cNvPr>
          <p:cNvPicPr>
            <a:picLocks noChangeAspect="1"/>
          </p:cNvPicPr>
          <p:nvPr/>
        </p:nvPicPr>
        <p:blipFill>
          <a:blip r:embed="rId2"/>
          <a:stretch>
            <a:fillRect/>
          </a:stretch>
        </p:blipFill>
        <p:spPr>
          <a:xfrm>
            <a:off x="418454" y="3571152"/>
            <a:ext cx="2484895" cy="3173728"/>
          </a:xfrm>
          <a:prstGeom prst="rect">
            <a:avLst/>
          </a:prstGeom>
        </p:spPr>
      </p:pic>
      <p:pic>
        <p:nvPicPr>
          <p:cNvPr id="5" name="Рисунок 5" descr="Изображение выглядит как текст, здание, окно&#10;&#10;Автоматически созданное описание">
            <a:extLst>
              <a:ext uri="{FF2B5EF4-FFF2-40B4-BE49-F238E27FC236}">
                <a16:creationId xmlns:a16="http://schemas.microsoft.com/office/drawing/2014/main" id="{4BCFEDFE-93FB-4135-B25F-65259D931745}"/>
              </a:ext>
            </a:extLst>
          </p:cNvPr>
          <p:cNvPicPr>
            <a:picLocks noChangeAspect="1"/>
          </p:cNvPicPr>
          <p:nvPr/>
        </p:nvPicPr>
        <p:blipFill>
          <a:blip r:embed="rId3"/>
          <a:stretch>
            <a:fillRect/>
          </a:stretch>
        </p:blipFill>
        <p:spPr>
          <a:xfrm>
            <a:off x="9696773" y="3571068"/>
            <a:ext cx="2304082" cy="3164238"/>
          </a:xfrm>
          <a:prstGeom prst="rect">
            <a:avLst/>
          </a:prstGeom>
        </p:spPr>
      </p:pic>
      <p:pic>
        <p:nvPicPr>
          <p:cNvPr id="6" name="Рисунок 6" descr="Изображение выглядит как текст, зеленый, металлический&#10;&#10;Автоматически созданное описание">
            <a:extLst>
              <a:ext uri="{FF2B5EF4-FFF2-40B4-BE49-F238E27FC236}">
                <a16:creationId xmlns:a16="http://schemas.microsoft.com/office/drawing/2014/main" id="{116DB8E4-9062-4ECC-94B7-BDAD74A315D4}"/>
              </a:ext>
            </a:extLst>
          </p:cNvPr>
          <p:cNvPicPr>
            <a:picLocks noChangeAspect="1"/>
          </p:cNvPicPr>
          <p:nvPr/>
        </p:nvPicPr>
        <p:blipFill>
          <a:blip r:embed="rId4"/>
          <a:stretch>
            <a:fillRect/>
          </a:stretch>
        </p:blipFill>
        <p:spPr>
          <a:xfrm>
            <a:off x="4543586" y="4685274"/>
            <a:ext cx="3660182" cy="2059453"/>
          </a:xfrm>
          <a:prstGeom prst="rect">
            <a:avLst/>
          </a:prstGeom>
        </p:spPr>
      </p:pic>
    </p:spTree>
    <p:extLst>
      <p:ext uri="{BB962C8B-B14F-4D97-AF65-F5344CB8AC3E}">
        <p14:creationId xmlns:p14="http://schemas.microsoft.com/office/powerpoint/2010/main" val="352892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0E6759-40E7-4C14-849C-F72A02FEA525}"/>
              </a:ext>
            </a:extLst>
          </p:cNvPr>
          <p:cNvSpPr>
            <a:spLocks noGrp="1"/>
          </p:cNvSpPr>
          <p:nvPr>
            <p:ph type="title"/>
          </p:nvPr>
        </p:nvSpPr>
        <p:spPr>
          <a:xfrm>
            <a:off x="575894" y="755488"/>
            <a:ext cx="11029616" cy="794604"/>
          </a:xfrm>
        </p:spPr>
        <p:txBody>
          <a:bodyPr>
            <a:normAutofit/>
          </a:bodyPr>
          <a:lstStyle/>
          <a:p>
            <a:pPr algn="ctr"/>
            <a:r>
              <a:rPr lang="ru-RU" sz="3600" b="1">
                <a:latin typeface="Corbel"/>
              </a:rPr>
              <a:t>спецификация</a:t>
            </a:r>
            <a:endParaRPr lang="ru-RU"/>
          </a:p>
        </p:txBody>
      </p:sp>
      <p:cxnSp>
        <p:nvCxnSpPr>
          <p:cNvPr id="6" name="Прямая со стрелкой 5">
            <a:extLst>
              <a:ext uri="{FF2B5EF4-FFF2-40B4-BE49-F238E27FC236}">
                <a16:creationId xmlns:a16="http://schemas.microsoft.com/office/drawing/2014/main" id="{AD59AE78-71F7-4F8F-9D88-B08936690A52}"/>
              </a:ext>
            </a:extLst>
          </p:cNvPr>
          <p:cNvCxnSpPr/>
          <p:nvPr/>
        </p:nvCxnSpPr>
        <p:spPr>
          <a:xfrm flipV="1">
            <a:off x="7511512" y="3937860"/>
            <a:ext cx="1598906" cy="364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a:extLst>
              <a:ext uri="{FF2B5EF4-FFF2-40B4-BE49-F238E27FC236}">
                <a16:creationId xmlns:a16="http://schemas.microsoft.com/office/drawing/2014/main" id="{03531782-7F60-4386-8C4D-1D66BCFB055D}"/>
              </a:ext>
            </a:extLst>
          </p:cNvPr>
          <p:cNvCxnSpPr/>
          <p:nvPr/>
        </p:nvCxnSpPr>
        <p:spPr>
          <a:xfrm>
            <a:off x="7422719" y="5427312"/>
            <a:ext cx="1689314" cy="294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Овал 10">
            <a:extLst>
              <a:ext uri="{FF2B5EF4-FFF2-40B4-BE49-F238E27FC236}">
                <a16:creationId xmlns:a16="http://schemas.microsoft.com/office/drawing/2014/main" id="{F9BAA3BB-7425-45CF-80B7-36F3EC38B65E}"/>
              </a:ext>
            </a:extLst>
          </p:cNvPr>
          <p:cNvSpPr/>
          <p:nvPr/>
        </p:nvSpPr>
        <p:spPr>
          <a:xfrm>
            <a:off x="9207446" y="3427869"/>
            <a:ext cx="2750948" cy="91698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sz="2000" b="1">
                <a:latin typeface="Corbel"/>
              </a:rPr>
              <a:t>Оригинально</a:t>
            </a:r>
            <a:endParaRPr lang="ru-RU" dirty="0">
              <a:latin typeface="Corbel"/>
            </a:endParaRPr>
          </a:p>
        </p:txBody>
      </p:sp>
      <p:sp>
        <p:nvSpPr>
          <p:cNvPr id="12" name="Овал 11">
            <a:extLst>
              <a:ext uri="{FF2B5EF4-FFF2-40B4-BE49-F238E27FC236}">
                <a16:creationId xmlns:a16="http://schemas.microsoft.com/office/drawing/2014/main" id="{96903723-67F4-4E92-9D51-A51EC2E71025}"/>
              </a:ext>
            </a:extLst>
          </p:cNvPr>
          <p:cNvSpPr/>
          <p:nvPr/>
        </p:nvSpPr>
        <p:spPr>
          <a:xfrm>
            <a:off x="128828" y="5365963"/>
            <a:ext cx="2466813" cy="96864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sz="2000" b="1">
                <a:latin typeface="Corbel"/>
              </a:rPr>
              <a:t>Небольшие затраты</a:t>
            </a:r>
          </a:p>
        </p:txBody>
      </p:sp>
      <p:sp>
        <p:nvSpPr>
          <p:cNvPr id="13" name="Овал 12">
            <a:extLst>
              <a:ext uri="{FF2B5EF4-FFF2-40B4-BE49-F238E27FC236}">
                <a16:creationId xmlns:a16="http://schemas.microsoft.com/office/drawing/2014/main" id="{2FAB0541-EC43-44BA-AED4-C69E6FB13D98}"/>
              </a:ext>
            </a:extLst>
          </p:cNvPr>
          <p:cNvSpPr/>
          <p:nvPr/>
        </p:nvSpPr>
        <p:spPr>
          <a:xfrm>
            <a:off x="65060" y="3610296"/>
            <a:ext cx="2531388" cy="100739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sz="2000" b="1">
                <a:latin typeface="Corbel"/>
              </a:rPr>
              <a:t>Из доступных материалов</a:t>
            </a:r>
            <a:endParaRPr lang="ru-RU" sz="2000" b="1" dirty="0">
              <a:latin typeface="Corbel"/>
            </a:endParaRPr>
          </a:p>
        </p:txBody>
      </p:sp>
      <p:sp>
        <p:nvSpPr>
          <p:cNvPr id="14" name="Овал 13">
            <a:extLst>
              <a:ext uri="{FF2B5EF4-FFF2-40B4-BE49-F238E27FC236}">
                <a16:creationId xmlns:a16="http://schemas.microsoft.com/office/drawing/2014/main" id="{AD1F1B81-AFC2-4BDE-A88B-116469A1F558}"/>
              </a:ext>
            </a:extLst>
          </p:cNvPr>
          <p:cNvSpPr/>
          <p:nvPr/>
        </p:nvSpPr>
        <p:spPr>
          <a:xfrm>
            <a:off x="4030851" y="2022528"/>
            <a:ext cx="3564609" cy="108488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a:latin typeface="Corbel"/>
              </a:rPr>
              <a:t>Соответствует моим предпочтениям/вкусам</a:t>
            </a:r>
            <a:endParaRPr lang="ru-RU"/>
          </a:p>
        </p:txBody>
      </p:sp>
      <p:sp>
        <p:nvSpPr>
          <p:cNvPr id="15" name="Овал 14">
            <a:extLst>
              <a:ext uri="{FF2B5EF4-FFF2-40B4-BE49-F238E27FC236}">
                <a16:creationId xmlns:a16="http://schemas.microsoft.com/office/drawing/2014/main" id="{C5ACEC4C-9ED1-49C5-ABF5-19784979A5B7}"/>
              </a:ext>
            </a:extLst>
          </p:cNvPr>
          <p:cNvSpPr/>
          <p:nvPr/>
        </p:nvSpPr>
        <p:spPr>
          <a:xfrm>
            <a:off x="9262334" y="5368386"/>
            <a:ext cx="2750949" cy="91698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sz="2000" b="1" dirty="0">
                <a:latin typeface="Corbel"/>
              </a:rPr>
              <a:t>Несложный </a:t>
            </a:r>
            <a:r>
              <a:rPr lang="ru-RU" sz="2000" b="1">
                <a:latin typeface="Corbel"/>
              </a:rPr>
              <a:t>в изготовлении</a:t>
            </a:r>
            <a:endParaRPr lang="ru-RU" sz="2000" b="1" dirty="0">
              <a:latin typeface="Corbel"/>
            </a:endParaRPr>
          </a:p>
        </p:txBody>
      </p:sp>
      <p:cxnSp>
        <p:nvCxnSpPr>
          <p:cNvPr id="16" name="Прямая со стрелкой 15">
            <a:extLst>
              <a:ext uri="{FF2B5EF4-FFF2-40B4-BE49-F238E27FC236}">
                <a16:creationId xmlns:a16="http://schemas.microsoft.com/office/drawing/2014/main" id="{F0C5DF9C-7637-447A-9940-2B15FCE93AE2}"/>
              </a:ext>
            </a:extLst>
          </p:cNvPr>
          <p:cNvCxnSpPr/>
          <p:nvPr/>
        </p:nvCxnSpPr>
        <p:spPr>
          <a:xfrm flipH="1" flipV="1">
            <a:off x="5812187" y="3196847"/>
            <a:ext cx="15499" cy="467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a:extLst>
              <a:ext uri="{FF2B5EF4-FFF2-40B4-BE49-F238E27FC236}">
                <a16:creationId xmlns:a16="http://schemas.microsoft.com/office/drawing/2014/main" id="{3B441C43-6AFF-4403-8072-D500CC5D8542}"/>
              </a:ext>
            </a:extLst>
          </p:cNvPr>
          <p:cNvCxnSpPr/>
          <p:nvPr/>
        </p:nvCxnSpPr>
        <p:spPr>
          <a:xfrm flipH="1" flipV="1">
            <a:off x="2661672" y="4127552"/>
            <a:ext cx="1591160" cy="48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a:extLst>
              <a:ext uri="{FF2B5EF4-FFF2-40B4-BE49-F238E27FC236}">
                <a16:creationId xmlns:a16="http://schemas.microsoft.com/office/drawing/2014/main" id="{EA1FC1E3-D91E-4890-A8A3-DE14726CB4FE}"/>
              </a:ext>
            </a:extLst>
          </p:cNvPr>
          <p:cNvCxnSpPr/>
          <p:nvPr/>
        </p:nvCxnSpPr>
        <p:spPr>
          <a:xfrm flipH="1">
            <a:off x="2701225" y="5215825"/>
            <a:ext cx="1539498" cy="462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Рисунок 19" descr="Изображение выглядит как окно, здание&#10;&#10;Автоматически созданное описание">
            <a:extLst>
              <a:ext uri="{FF2B5EF4-FFF2-40B4-BE49-F238E27FC236}">
                <a16:creationId xmlns:a16="http://schemas.microsoft.com/office/drawing/2014/main" id="{551BB638-1B3E-451D-A4FB-9BB62C2AC14D}"/>
              </a:ext>
            </a:extLst>
          </p:cNvPr>
          <p:cNvPicPr>
            <a:picLocks noChangeAspect="1"/>
          </p:cNvPicPr>
          <p:nvPr/>
        </p:nvPicPr>
        <p:blipFill>
          <a:blip r:embed="rId2"/>
          <a:stretch>
            <a:fillRect/>
          </a:stretch>
        </p:blipFill>
        <p:spPr>
          <a:xfrm>
            <a:off x="4517756" y="3784841"/>
            <a:ext cx="2743200" cy="2297572"/>
          </a:xfrm>
          <a:prstGeom prst="rect">
            <a:avLst/>
          </a:prstGeom>
        </p:spPr>
      </p:pic>
    </p:spTree>
    <p:extLst>
      <p:ext uri="{BB962C8B-B14F-4D97-AF65-F5344CB8AC3E}">
        <p14:creationId xmlns:p14="http://schemas.microsoft.com/office/powerpoint/2010/main" val="57167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5" descr="Изображение выглядит как окно, внутренний, растение, цветок&#10;&#10;Автоматически созданное описание">
            <a:extLst>
              <a:ext uri="{FF2B5EF4-FFF2-40B4-BE49-F238E27FC236}">
                <a16:creationId xmlns:a16="http://schemas.microsoft.com/office/drawing/2014/main" id="{C8266133-E972-4A74-BE23-A05787D1C206}"/>
              </a:ext>
            </a:extLst>
          </p:cNvPr>
          <p:cNvPicPr>
            <a:picLocks noChangeAspect="1"/>
          </p:cNvPicPr>
          <p:nvPr/>
        </p:nvPicPr>
        <p:blipFill>
          <a:blip r:embed="rId2"/>
          <a:stretch>
            <a:fillRect/>
          </a:stretch>
        </p:blipFill>
        <p:spPr>
          <a:xfrm>
            <a:off x="126571" y="4178600"/>
            <a:ext cx="2523640" cy="2194560"/>
          </a:xfrm>
          <a:prstGeom prst="rect">
            <a:avLst/>
          </a:prstGeom>
        </p:spPr>
      </p:pic>
      <p:sp>
        <p:nvSpPr>
          <p:cNvPr id="2" name="Заголовок 1">
            <a:extLst>
              <a:ext uri="{FF2B5EF4-FFF2-40B4-BE49-F238E27FC236}">
                <a16:creationId xmlns:a16="http://schemas.microsoft.com/office/drawing/2014/main" id="{3048E131-BCAD-4960-B9D1-B2C4D328738D}"/>
              </a:ext>
            </a:extLst>
          </p:cNvPr>
          <p:cNvSpPr>
            <a:spLocks noGrp="1"/>
          </p:cNvSpPr>
          <p:nvPr>
            <p:ph type="title"/>
          </p:nvPr>
        </p:nvSpPr>
        <p:spPr>
          <a:xfrm>
            <a:off x="575894" y="936302"/>
            <a:ext cx="11029616" cy="768773"/>
          </a:xfrm>
        </p:spPr>
        <p:txBody>
          <a:bodyPr/>
          <a:lstStyle/>
          <a:p>
            <a:pPr algn="ctr"/>
            <a:r>
              <a:rPr lang="ru-RU" sz="3600" b="1">
                <a:latin typeface="Corbel"/>
              </a:rPr>
              <a:t>Банк</a:t>
            </a:r>
            <a:r>
              <a:rPr lang="ru-RU" sz="3600" dirty="0">
                <a:latin typeface="Corbel"/>
              </a:rPr>
              <a:t> </a:t>
            </a:r>
            <a:r>
              <a:rPr lang="ru-RU" sz="3600" b="1">
                <a:latin typeface="Corbel"/>
              </a:rPr>
              <a:t>идей</a:t>
            </a:r>
            <a:endParaRPr lang="ru-RU" sz="3600" b="1"/>
          </a:p>
        </p:txBody>
      </p:sp>
      <p:sp>
        <p:nvSpPr>
          <p:cNvPr id="3" name="TextBox 2">
            <a:extLst>
              <a:ext uri="{FF2B5EF4-FFF2-40B4-BE49-F238E27FC236}">
                <a16:creationId xmlns:a16="http://schemas.microsoft.com/office/drawing/2014/main" id="{DBEF9930-B79E-4A58-B9A7-6BECA0E42442}"/>
              </a:ext>
            </a:extLst>
          </p:cNvPr>
          <p:cNvSpPr txBox="1"/>
          <p:nvPr/>
        </p:nvSpPr>
        <p:spPr>
          <a:xfrm>
            <a:off x="617349" y="2838772"/>
            <a:ext cx="43705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2400" b="1">
                <a:latin typeface="Corbel"/>
              </a:rPr>
              <a:t>1.</a:t>
            </a:r>
            <a:r>
              <a:rPr lang="ru-RU" sz="2400">
                <a:latin typeface="Corbel"/>
              </a:rPr>
              <a:t> Классический рисунок и нежные </a:t>
            </a:r>
            <a:r>
              <a:rPr lang="ru-RU" sz="2400" dirty="0">
                <a:latin typeface="Corbel"/>
              </a:rPr>
              <a:t>цвета</a:t>
            </a:r>
          </a:p>
        </p:txBody>
      </p:sp>
      <p:pic>
        <p:nvPicPr>
          <p:cNvPr id="6" name="Рисунок 6" descr="Изображение выглядит как окно&#10;&#10;Автоматически созданное описание">
            <a:extLst>
              <a:ext uri="{FF2B5EF4-FFF2-40B4-BE49-F238E27FC236}">
                <a16:creationId xmlns:a16="http://schemas.microsoft.com/office/drawing/2014/main" id="{51605ED3-ADC7-4D0C-986A-D1DDCA62D32E}"/>
              </a:ext>
            </a:extLst>
          </p:cNvPr>
          <p:cNvPicPr>
            <a:picLocks noChangeAspect="1"/>
          </p:cNvPicPr>
          <p:nvPr/>
        </p:nvPicPr>
        <p:blipFill>
          <a:blip r:embed="rId3"/>
          <a:stretch>
            <a:fillRect/>
          </a:stretch>
        </p:blipFill>
        <p:spPr>
          <a:xfrm>
            <a:off x="2412569" y="4177102"/>
            <a:ext cx="2329912" cy="2171726"/>
          </a:xfrm>
          <a:prstGeom prst="rect">
            <a:avLst/>
          </a:prstGeom>
        </p:spPr>
      </p:pic>
      <p:sp>
        <p:nvSpPr>
          <p:cNvPr id="7" name="TextBox 6">
            <a:extLst>
              <a:ext uri="{FF2B5EF4-FFF2-40B4-BE49-F238E27FC236}">
                <a16:creationId xmlns:a16="http://schemas.microsoft.com/office/drawing/2014/main" id="{471E822F-6185-4711-9E6D-D19E4625961F}"/>
              </a:ext>
            </a:extLst>
          </p:cNvPr>
          <p:cNvSpPr txBox="1"/>
          <p:nvPr/>
        </p:nvSpPr>
        <p:spPr>
          <a:xfrm>
            <a:off x="4983512" y="4686461"/>
            <a:ext cx="393140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2000" b="1" dirty="0">
                <a:latin typeface="Corbel"/>
              </a:rPr>
              <a:t>2. </a:t>
            </a:r>
            <a:r>
              <a:rPr lang="ru-RU" sz="2400" dirty="0">
                <a:latin typeface="Corbel"/>
              </a:rPr>
              <a:t>Оригинальный, придуманный </a:t>
            </a:r>
            <a:r>
              <a:rPr lang="ru-RU" sz="2400">
                <a:latin typeface="Corbel"/>
              </a:rPr>
              <a:t>мной, довольно яркий </a:t>
            </a:r>
            <a:r>
              <a:rPr lang="ru-RU" sz="2400" dirty="0">
                <a:latin typeface="Corbel"/>
              </a:rPr>
              <a:t>рисунок</a:t>
            </a:r>
          </a:p>
        </p:txBody>
      </p:sp>
      <p:sp>
        <p:nvSpPr>
          <p:cNvPr id="9" name="TextBox 8">
            <a:extLst>
              <a:ext uri="{FF2B5EF4-FFF2-40B4-BE49-F238E27FC236}">
                <a16:creationId xmlns:a16="http://schemas.microsoft.com/office/drawing/2014/main" id="{15A57EDF-7262-4C02-B53C-F324CC147D96}"/>
              </a:ext>
            </a:extLst>
          </p:cNvPr>
          <p:cNvSpPr txBox="1"/>
          <p:nvPr/>
        </p:nvSpPr>
        <p:spPr>
          <a:xfrm>
            <a:off x="8910557" y="2646657"/>
            <a:ext cx="31694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2000" b="1" dirty="0">
                <a:latin typeface="Corbel"/>
              </a:rPr>
              <a:t>2. </a:t>
            </a:r>
            <a:r>
              <a:rPr lang="ru-RU" sz="2400" dirty="0">
                <a:latin typeface="Corbel"/>
              </a:rPr>
              <a:t>Рисунок из мультика </a:t>
            </a:r>
            <a:r>
              <a:rPr lang="ru-RU" sz="2400">
                <a:latin typeface="Corbel"/>
              </a:rPr>
              <a:t>в любых цветах</a:t>
            </a:r>
            <a:endParaRPr lang="ru-RU" sz="2400" dirty="0">
              <a:latin typeface="Corbel"/>
            </a:endParaRPr>
          </a:p>
        </p:txBody>
      </p:sp>
      <p:pic>
        <p:nvPicPr>
          <p:cNvPr id="12" name="Рисунок 12" descr="Изображение выглядит как текст&#10;&#10;Автоматически созданное описание">
            <a:extLst>
              <a:ext uri="{FF2B5EF4-FFF2-40B4-BE49-F238E27FC236}">
                <a16:creationId xmlns:a16="http://schemas.microsoft.com/office/drawing/2014/main" id="{1D6CA356-A60B-49B0-9BBD-27191AB224A1}"/>
              </a:ext>
            </a:extLst>
          </p:cNvPr>
          <p:cNvPicPr>
            <a:picLocks noChangeAspect="1"/>
          </p:cNvPicPr>
          <p:nvPr/>
        </p:nvPicPr>
        <p:blipFill>
          <a:blip r:embed="rId4"/>
          <a:stretch>
            <a:fillRect/>
          </a:stretch>
        </p:blipFill>
        <p:spPr>
          <a:xfrm>
            <a:off x="5434737" y="1934923"/>
            <a:ext cx="2743200" cy="2639443"/>
          </a:xfrm>
          <a:prstGeom prst="rect">
            <a:avLst/>
          </a:prstGeom>
        </p:spPr>
      </p:pic>
      <p:pic>
        <p:nvPicPr>
          <p:cNvPr id="13" name="Рисунок 13" descr="Изображение выглядит как текст, здание, окно, покрашенный&#10;&#10;Автоматически созданное описание">
            <a:extLst>
              <a:ext uri="{FF2B5EF4-FFF2-40B4-BE49-F238E27FC236}">
                <a16:creationId xmlns:a16="http://schemas.microsoft.com/office/drawing/2014/main" id="{5C1D2051-5F3D-4394-B3D3-E45F2B03D427}"/>
              </a:ext>
            </a:extLst>
          </p:cNvPr>
          <p:cNvPicPr>
            <a:picLocks noChangeAspect="1"/>
          </p:cNvPicPr>
          <p:nvPr/>
        </p:nvPicPr>
        <p:blipFill>
          <a:blip r:embed="rId5"/>
          <a:stretch>
            <a:fillRect/>
          </a:stretch>
        </p:blipFill>
        <p:spPr>
          <a:xfrm>
            <a:off x="8908942" y="3817676"/>
            <a:ext cx="2743200" cy="2554785"/>
          </a:xfrm>
          <a:prstGeom prst="rect">
            <a:avLst/>
          </a:prstGeom>
        </p:spPr>
      </p:pic>
    </p:spTree>
    <p:extLst>
      <p:ext uri="{BB962C8B-B14F-4D97-AF65-F5344CB8AC3E}">
        <p14:creationId xmlns:p14="http://schemas.microsoft.com/office/powerpoint/2010/main" val="16572241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Широкоэкранный</PresentationFormat>
  <Paragraphs>0</Paragraphs>
  <Slides>17</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17</vt:i4>
      </vt:variant>
    </vt:vector>
  </HeadingPairs>
  <TitlesOfParts>
    <vt:vector size="18" baseType="lpstr">
      <vt:lpstr>Dividend</vt:lpstr>
      <vt:lpstr>   MБОУ "Школа №5"</vt:lpstr>
      <vt:lpstr>Проблема:</vt:lpstr>
      <vt:lpstr>Цель и задачи</vt:lpstr>
      <vt:lpstr>Виды техник декоративно-прикладного творчества </vt:lpstr>
      <vt:lpstr>Исследование: Виды техник декоративно-прикладного творчества</vt:lpstr>
      <vt:lpstr>Презентация PowerPoint</vt:lpstr>
      <vt:lpstr>Потребность:</vt:lpstr>
      <vt:lpstr>спецификация</vt:lpstr>
      <vt:lpstr>Банк идей</vt:lpstr>
      <vt:lpstr>Банк идей</vt:lpstr>
      <vt:lpstr>Разработка лучшей идеи</vt:lpstr>
      <vt:lpstr>Исследование историческая справка</vt:lpstr>
      <vt:lpstr>материалы для изготовления</vt:lpstr>
      <vt:lpstr>Процесс изготовления</vt:lpstr>
      <vt:lpstr>Экономический расчет</vt:lpstr>
      <vt:lpstr>Оценка и самооценка</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
  <cp:revision>1247</cp:revision>
  <dcterms:created xsi:type="dcterms:W3CDTF">2021-11-22T18:10:27Z</dcterms:created>
  <dcterms:modified xsi:type="dcterms:W3CDTF">2021-11-23T19:35:59Z</dcterms:modified>
</cp:coreProperties>
</file>